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1" r:id="rId2"/>
    <p:sldId id="298" r:id="rId3"/>
    <p:sldId id="299" r:id="rId4"/>
    <p:sldId id="300" r:id="rId5"/>
    <p:sldId id="305" r:id="rId6"/>
    <p:sldId id="306" r:id="rId7"/>
    <p:sldId id="307" r:id="rId8"/>
    <p:sldId id="308" r:id="rId9"/>
    <p:sldId id="309" r:id="rId10"/>
    <p:sldId id="310"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91" d="100"/>
          <a:sy n="91" d="100"/>
        </p:scale>
        <p:origin x="3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541E2-2F8B-20AF-FAD4-F80CBC30C85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fr-FR"/>
          </a:p>
        </p:txBody>
      </p:sp>
      <p:sp>
        <p:nvSpPr>
          <p:cNvPr id="3" name="Sottotitolo 2">
            <a:extLst>
              <a:ext uri="{FF2B5EF4-FFF2-40B4-BE49-F238E27FC236}">
                <a16:creationId xmlns:a16="http://schemas.microsoft.com/office/drawing/2014/main" id="{AC63226A-E098-46D1-00DD-C92A3A2383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fr-FR"/>
          </a:p>
        </p:txBody>
      </p:sp>
      <p:sp>
        <p:nvSpPr>
          <p:cNvPr id="4" name="Segnaposto data 3">
            <a:extLst>
              <a:ext uri="{FF2B5EF4-FFF2-40B4-BE49-F238E27FC236}">
                <a16:creationId xmlns:a16="http://schemas.microsoft.com/office/drawing/2014/main" id="{E243700A-4C34-2424-0FF1-7A388D507483}"/>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5" name="Segnaposto piè di pagina 4">
            <a:extLst>
              <a:ext uri="{FF2B5EF4-FFF2-40B4-BE49-F238E27FC236}">
                <a16:creationId xmlns:a16="http://schemas.microsoft.com/office/drawing/2014/main" id="{997E4AC4-A6BA-323F-E861-915569326DAB}"/>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70F8F70A-BB34-67BF-AC3B-CC11B3514787}"/>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2201042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BE7C95-6053-6948-B6B3-66A6BAE1E780}"/>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id="{A47623A0-BE24-5EF8-3911-609D9EF4048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13C299F9-117E-151B-2478-3A9488AEAEEF}"/>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5" name="Segnaposto piè di pagina 4">
            <a:extLst>
              <a:ext uri="{FF2B5EF4-FFF2-40B4-BE49-F238E27FC236}">
                <a16:creationId xmlns:a16="http://schemas.microsoft.com/office/drawing/2014/main" id="{96FFD716-EBDB-4F63-4E1B-675657606196}"/>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3905C82B-463B-D7D6-B146-9F2981B6FC2E}"/>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277644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DAF8C71-05C9-6FF0-7944-236C9512E59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id="{BAA3E63F-3DDC-993C-B18D-0D616C32AFD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9F6E5CB8-1060-AD05-0125-A3FB80290EDD}"/>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5" name="Segnaposto piè di pagina 4">
            <a:extLst>
              <a:ext uri="{FF2B5EF4-FFF2-40B4-BE49-F238E27FC236}">
                <a16:creationId xmlns:a16="http://schemas.microsoft.com/office/drawing/2014/main" id="{B9E4CD5F-995D-5774-921C-E9D4879B01A4}"/>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6562FB1D-1C0D-0CA2-C7C0-97F024AEA724}"/>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173297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3EF6D8-A385-3CE9-BCDC-F035A8EC5683}"/>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id="{17833C4C-CA06-2869-A8D0-150224BF439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9987B692-1EF1-1EA6-26F4-5AA6EC069764}"/>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5" name="Segnaposto piè di pagina 4">
            <a:extLst>
              <a:ext uri="{FF2B5EF4-FFF2-40B4-BE49-F238E27FC236}">
                <a16:creationId xmlns:a16="http://schemas.microsoft.com/office/drawing/2014/main" id="{1FF6ED53-E248-F54F-C9EA-F7592740B897}"/>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5E9A7DCB-DCBE-AAD6-9DD8-2A633393F44B}"/>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391031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E27285-2691-CE2D-0A51-E78BF75A985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id="{407EECAF-9540-4A62-9404-F97B53CA890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48B3721-CD90-1BFD-892D-D019D448C36E}"/>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5" name="Segnaposto piè di pagina 4">
            <a:extLst>
              <a:ext uri="{FF2B5EF4-FFF2-40B4-BE49-F238E27FC236}">
                <a16:creationId xmlns:a16="http://schemas.microsoft.com/office/drawing/2014/main" id="{506CF5FE-BA40-00D5-FA87-BB3FDBC16088}"/>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3D3B2216-34EF-17BE-6093-13A6E733808F}"/>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3549978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FA0739-D1EE-86B0-C246-0575F7731676}"/>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id="{C3D7967F-CF50-3F6E-49C4-CF74BB9319C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contenuto 3">
            <a:extLst>
              <a:ext uri="{FF2B5EF4-FFF2-40B4-BE49-F238E27FC236}">
                <a16:creationId xmlns:a16="http://schemas.microsoft.com/office/drawing/2014/main" id="{901B76EF-09AC-2B20-C79C-F06AEA3F5A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data 4">
            <a:extLst>
              <a:ext uri="{FF2B5EF4-FFF2-40B4-BE49-F238E27FC236}">
                <a16:creationId xmlns:a16="http://schemas.microsoft.com/office/drawing/2014/main" id="{86586FB6-443C-C764-B30C-6D488AAF533B}"/>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6" name="Segnaposto piè di pagina 5">
            <a:extLst>
              <a:ext uri="{FF2B5EF4-FFF2-40B4-BE49-F238E27FC236}">
                <a16:creationId xmlns:a16="http://schemas.microsoft.com/office/drawing/2014/main" id="{A7CFF0D5-D559-44E7-EF1E-B99954D1A26F}"/>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id="{B93439BF-88D8-E044-4A54-AD242BD79F79}"/>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194709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7B18DE-04AB-72B6-0358-543CC79AE44F}"/>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id="{E50FC419-B390-9DF0-F5A8-8F00CE4F0F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4DDEC7B-CA87-538F-378C-7B6D458F16E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testo 4">
            <a:extLst>
              <a:ext uri="{FF2B5EF4-FFF2-40B4-BE49-F238E27FC236}">
                <a16:creationId xmlns:a16="http://schemas.microsoft.com/office/drawing/2014/main" id="{50CDD51B-DCF8-1AD2-B43A-190951C6B9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6CA1368-7645-DD07-3101-7B16906BF87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7" name="Segnaposto data 6">
            <a:extLst>
              <a:ext uri="{FF2B5EF4-FFF2-40B4-BE49-F238E27FC236}">
                <a16:creationId xmlns:a16="http://schemas.microsoft.com/office/drawing/2014/main" id="{0B2F3CAA-B57E-3B53-88EE-2229AB8790C9}"/>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8" name="Segnaposto piè di pagina 7">
            <a:extLst>
              <a:ext uri="{FF2B5EF4-FFF2-40B4-BE49-F238E27FC236}">
                <a16:creationId xmlns:a16="http://schemas.microsoft.com/office/drawing/2014/main" id="{FB2F2A2B-9FFC-3A32-5EC6-0C86065FCAC1}"/>
              </a:ext>
            </a:extLst>
          </p:cNvPr>
          <p:cNvSpPr>
            <a:spLocks noGrp="1"/>
          </p:cNvSpPr>
          <p:nvPr>
            <p:ph type="ftr" sz="quarter" idx="11"/>
          </p:nvPr>
        </p:nvSpPr>
        <p:spPr/>
        <p:txBody>
          <a:bodyPr/>
          <a:lstStyle/>
          <a:p>
            <a:endParaRPr lang="fr-FR"/>
          </a:p>
        </p:txBody>
      </p:sp>
      <p:sp>
        <p:nvSpPr>
          <p:cNvPr id="9" name="Segnaposto numero diapositiva 8">
            <a:extLst>
              <a:ext uri="{FF2B5EF4-FFF2-40B4-BE49-F238E27FC236}">
                <a16:creationId xmlns:a16="http://schemas.microsoft.com/office/drawing/2014/main" id="{A76790B1-3032-D92D-7A51-160160EFC113}"/>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386563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0220F5-A405-76EE-4E34-E5B487DBC46E}"/>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data 2">
            <a:extLst>
              <a:ext uri="{FF2B5EF4-FFF2-40B4-BE49-F238E27FC236}">
                <a16:creationId xmlns:a16="http://schemas.microsoft.com/office/drawing/2014/main" id="{E27F6AC5-8E8C-E02D-F905-4D30C55CF29B}"/>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4" name="Segnaposto piè di pagina 3">
            <a:extLst>
              <a:ext uri="{FF2B5EF4-FFF2-40B4-BE49-F238E27FC236}">
                <a16:creationId xmlns:a16="http://schemas.microsoft.com/office/drawing/2014/main" id="{050576F4-9CFD-EFAE-0529-6183766FD437}"/>
              </a:ext>
            </a:extLst>
          </p:cNvPr>
          <p:cNvSpPr>
            <a:spLocks noGrp="1"/>
          </p:cNvSpPr>
          <p:nvPr>
            <p:ph type="ftr" sz="quarter" idx="11"/>
          </p:nvPr>
        </p:nvSpPr>
        <p:spPr/>
        <p:txBody>
          <a:bodyPr/>
          <a:lstStyle/>
          <a:p>
            <a:endParaRPr lang="fr-FR"/>
          </a:p>
        </p:txBody>
      </p:sp>
      <p:sp>
        <p:nvSpPr>
          <p:cNvPr id="5" name="Segnaposto numero diapositiva 4">
            <a:extLst>
              <a:ext uri="{FF2B5EF4-FFF2-40B4-BE49-F238E27FC236}">
                <a16:creationId xmlns:a16="http://schemas.microsoft.com/office/drawing/2014/main" id="{4A1FF676-DEF4-572E-8833-0FA78D7FFEE2}"/>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3644436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73C2449-03D3-32AA-6645-9614906CFF76}"/>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3" name="Segnaposto piè di pagina 2">
            <a:extLst>
              <a:ext uri="{FF2B5EF4-FFF2-40B4-BE49-F238E27FC236}">
                <a16:creationId xmlns:a16="http://schemas.microsoft.com/office/drawing/2014/main" id="{80C2757E-2197-AFDE-70D7-7AC994B1406D}"/>
              </a:ext>
            </a:extLst>
          </p:cNvPr>
          <p:cNvSpPr>
            <a:spLocks noGrp="1"/>
          </p:cNvSpPr>
          <p:nvPr>
            <p:ph type="ftr" sz="quarter" idx="11"/>
          </p:nvPr>
        </p:nvSpPr>
        <p:spPr/>
        <p:txBody>
          <a:bodyPr/>
          <a:lstStyle/>
          <a:p>
            <a:endParaRPr lang="fr-FR"/>
          </a:p>
        </p:txBody>
      </p:sp>
      <p:sp>
        <p:nvSpPr>
          <p:cNvPr id="4" name="Segnaposto numero diapositiva 3">
            <a:extLst>
              <a:ext uri="{FF2B5EF4-FFF2-40B4-BE49-F238E27FC236}">
                <a16:creationId xmlns:a16="http://schemas.microsoft.com/office/drawing/2014/main" id="{29A74D9C-C038-9F40-8FF8-1EA705DC8133}"/>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4287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33923D-469A-514B-395A-E7075813864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id="{9AAFDA0A-24A4-330E-390B-C32C0A8630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testo 3">
            <a:extLst>
              <a:ext uri="{FF2B5EF4-FFF2-40B4-BE49-F238E27FC236}">
                <a16:creationId xmlns:a16="http://schemas.microsoft.com/office/drawing/2014/main" id="{DAAF654B-354B-2018-B7F6-6A0AAB9E9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55A5B5A-5EBC-E9A5-A4D2-BA40A70D2622}"/>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6" name="Segnaposto piè di pagina 5">
            <a:extLst>
              <a:ext uri="{FF2B5EF4-FFF2-40B4-BE49-F238E27FC236}">
                <a16:creationId xmlns:a16="http://schemas.microsoft.com/office/drawing/2014/main" id="{B73F982A-C8C8-B596-3114-0837317BD68C}"/>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id="{D8E3DA9E-8890-F2D6-C4A7-7C380D9EC135}"/>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3236144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D9D33-0C41-F7C3-95B4-2CC701AB436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immagine 2">
            <a:extLst>
              <a:ext uri="{FF2B5EF4-FFF2-40B4-BE49-F238E27FC236}">
                <a16:creationId xmlns:a16="http://schemas.microsoft.com/office/drawing/2014/main" id="{5C1F4DCC-B239-E9CF-FE63-AFFC95B521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a:extLst>
              <a:ext uri="{FF2B5EF4-FFF2-40B4-BE49-F238E27FC236}">
                <a16:creationId xmlns:a16="http://schemas.microsoft.com/office/drawing/2014/main" id="{5E55531B-8049-6B26-36DD-9A7CE406D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D25A8DC-A8C1-F610-826C-39B63FF6516E}"/>
              </a:ext>
            </a:extLst>
          </p:cNvPr>
          <p:cNvSpPr>
            <a:spLocks noGrp="1"/>
          </p:cNvSpPr>
          <p:nvPr>
            <p:ph type="dt" sz="half" idx="10"/>
          </p:nvPr>
        </p:nvSpPr>
        <p:spPr/>
        <p:txBody>
          <a:bodyPr/>
          <a:lstStyle/>
          <a:p>
            <a:fld id="{1FF57D4C-97B5-48E0-8D66-B5F5A9910E7A}" type="datetimeFigureOut">
              <a:rPr lang="fr-FR" smtClean="0"/>
              <a:t>01/12/2024</a:t>
            </a:fld>
            <a:endParaRPr lang="fr-FR"/>
          </a:p>
        </p:txBody>
      </p:sp>
      <p:sp>
        <p:nvSpPr>
          <p:cNvPr id="6" name="Segnaposto piè di pagina 5">
            <a:extLst>
              <a:ext uri="{FF2B5EF4-FFF2-40B4-BE49-F238E27FC236}">
                <a16:creationId xmlns:a16="http://schemas.microsoft.com/office/drawing/2014/main" id="{34363279-BDAD-E083-0560-82DBCEAD2E57}"/>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id="{C30743D6-223A-087F-9189-8267BD3653FD}"/>
              </a:ext>
            </a:extLst>
          </p:cNvPr>
          <p:cNvSpPr>
            <a:spLocks noGrp="1"/>
          </p:cNvSpPr>
          <p:nvPr>
            <p:ph type="sldNum" sz="quarter" idx="12"/>
          </p:nvPr>
        </p:nvSpPr>
        <p:spPr/>
        <p:txBody>
          <a:bodyPr/>
          <a:lstStyle/>
          <a:p>
            <a:fld id="{363E0FC3-E499-4737-ADCA-85C3A49750FB}" type="slidenum">
              <a:rPr lang="fr-FR" smtClean="0"/>
              <a:t>‹N›</a:t>
            </a:fld>
            <a:endParaRPr lang="fr-FR"/>
          </a:p>
        </p:txBody>
      </p:sp>
    </p:spTree>
    <p:extLst>
      <p:ext uri="{BB962C8B-B14F-4D97-AF65-F5344CB8AC3E}">
        <p14:creationId xmlns:p14="http://schemas.microsoft.com/office/powerpoint/2010/main" val="3315524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3605234-E293-F3B5-229F-38E18A43F1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id="{17B4A815-FB02-3F7A-0D22-F10123F9D5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46E65B5E-22C7-9363-2CBC-345B224EF9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FF57D4C-97B5-48E0-8D66-B5F5A9910E7A}" type="datetimeFigureOut">
              <a:rPr lang="fr-FR" smtClean="0"/>
              <a:t>01/12/2024</a:t>
            </a:fld>
            <a:endParaRPr lang="fr-FR"/>
          </a:p>
        </p:txBody>
      </p:sp>
      <p:sp>
        <p:nvSpPr>
          <p:cNvPr id="5" name="Segnaposto piè di pagina 4">
            <a:extLst>
              <a:ext uri="{FF2B5EF4-FFF2-40B4-BE49-F238E27FC236}">
                <a16:creationId xmlns:a16="http://schemas.microsoft.com/office/drawing/2014/main" id="{7A6BBA38-C2FE-43DE-0294-A855ED5D61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Segnaposto numero diapositiva 5">
            <a:extLst>
              <a:ext uri="{FF2B5EF4-FFF2-40B4-BE49-F238E27FC236}">
                <a16:creationId xmlns:a16="http://schemas.microsoft.com/office/drawing/2014/main" id="{409C398E-C601-AB0B-8672-3118B85625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63E0FC3-E499-4737-ADCA-85C3A49750FB}" type="slidenum">
              <a:rPr lang="fr-FR" smtClean="0"/>
              <a:t>‹N›</a:t>
            </a:fld>
            <a:endParaRPr lang="fr-FR"/>
          </a:p>
        </p:txBody>
      </p:sp>
    </p:spTree>
    <p:extLst>
      <p:ext uri="{BB962C8B-B14F-4D97-AF65-F5344CB8AC3E}">
        <p14:creationId xmlns:p14="http://schemas.microsoft.com/office/powerpoint/2010/main" val="2049642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urs-loconte.ovh/doku.php?id=start"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6MBX0zXTxT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D7227A1-D871-F439-E587-19D7DEDAA371}"/>
              </a:ext>
            </a:extLst>
          </p:cNvPr>
          <p:cNvSpPr txBox="1"/>
          <p:nvPr/>
        </p:nvSpPr>
        <p:spPr>
          <a:xfrm>
            <a:off x="2552700" y="1074420"/>
            <a:ext cx="7231380" cy="2862322"/>
          </a:xfrm>
          <a:prstGeom prst="rect">
            <a:avLst/>
          </a:prstGeom>
          <a:noFill/>
        </p:spPr>
        <p:txBody>
          <a:bodyPr wrap="square" rtlCol="0">
            <a:spAutoFit/>
          </a:bodyPr>
          <a:lstStyle/>
          <a:p>
            <a:r>
              <a:rPr lang="fr-FR" sz="3600" dirty="0">
                <a:hlinkClick r:id="rId2"/>
              </a:rPr>
              <a:t>https://cours-loconte.ovh/doku.php?id=start</a:t>
            </a:r>
            <a:endParaRPr lang="fr-FR" sz="3600" dirty="0"/>
          </a:p>
          <a:p>
            <a:endParaRPr lang="fr-FR" sz="3600" dirty="0"/>
          </a:p>
          <a:p>
            <a:r>
              <a:rPr lang="fr-FR" sz="3600" dirty="0"/>
              <a:t>DST</a:t>
            </a:r>
          </a:p>
          <a:p>
            <a:r>
              <a:rPr lang="fr-FR" sz="3600" dirty="0"/>
              <a:t>9 </a:t>
            </a:r>
            <a:r>
              <a:rPr lang="fr-FR" sz="3600" dirty="0" err="1"/>
              <a:t>dicembre</a:t>
            </a:r>
            <a:r>
              <a:rPr lang="fr-FR" sz="3600" dirty="0"/>
              <a:t> 2024</a:t>
            </a:r>
          </a:p>
        </p:txBody>
      </p:sp>
    </p:spTree>
    <p:extLst>
      <p:ext uri="{BB962C8B-B14F-4D97-AF65-F5344CB8AC3E}">
        <p14:creationId xmlns:p14="http://schemas.microsoft.com/office/powerpoint/2010/main" val="4177708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B574BE5-4A88-9294-5E0B-6510447498FE}"/>
              </a:ext>
            </a:extLst>
          </p:cNvPr>
          <p:cNvSpPr txBox="1"/>
          <p:nvPr/>
        </p:nvSpPr>
        <p:spPr>
          <a:xfrm>
            <a:off x="914400" y="809626"/>
            <a:ext cx="8229600" cy="7294305"/>
          </a:xfrm>
          <a:prstGeom prst="rect">
            <a:avLst/>
          </a:prstGeom>
          <a:noFill/>
        </p:spPr>
        <p:txBody>
          <a:bodyPr wrap="square">
            <a:spAutoFit/>
          </a:bodyPr>
          <a:lstStyle/>
          <a:p>
            <a:pPr algn="l"/>
            <a:r>
              <a:rPr lang="it-IT" b="0" i="0" u="none" strike="noStrike" baseline="0" dirty="0">
                <a:latin typeface="Times New Roman" panose="02020603050405020304" pitchFamily="18" charset="0"/>
                <a:cs typeface="Times New Roman" panose="02020603050405020304" pitchFamily="18" charset="0"/>
              </a:rPr>
              <a:t>Al 3 gennaio </a:t>
            </a:r>
            <a:r>
              <a:rPr lang="it-IT" dirty="0">
                <a:latin typeface="Times New Roman" panose="02020603050405020304" pitchFamily="18" charset="0"/>
                <a:cs typeface="Times New Roman" panose="02020603050405020304" pitchFamily="18" charset="0"/>
              </a:rPr>
              <a:t>del 1953</a:t>
            </a:r>
            <a:endParaRPr lang="it-IT" b="0" i="0" u="none" strike="noStrike" baseline="0" dirty="0">
              <a:latin typeface="Times New Roman" panose="02020603050405020304" pitchFamily="18" charset="0"/>
              <a:cs typeface="Times New Roman" panose="02020603050405020304" pitchFamily="18" charset="0"/>
            </a:endParaRPr>
          </a:p>
          <a:p>
            <a:pPr algn="l"/>
            <a:r>
              <a:rPr lang="it-IT" b="0" i="0" u="none" strike="noStrike" baseline="0" dirty="0">
                <a:latin typeface="Times New Roman" panose="02020603050405020304" pitchFamily="18" charset="0"/>
                <a:cs typeface="Times New Roman" panose="02020603050405020304" pitchFamily="18" charset="0"/>
              </a:rPr>
              <a:t>risale, invece</a:t>
            </a:r>
            <a:r>
              <a:rPr lang="it-IT" b="0" i="0" u="none" strike="noStrike" baseline="0" dirty="0">
                <a:highlight>
                  <a:srgbClr val="FFFF00"/>
                </a:highlight>
                <a:latin typeface="Times New Roman" panose="02020603050405020304" pitchFamily="18" charset="0"/>
                <a:cs typeface="Times New Roman" panose="02020603050405020304" pitchFamily="18" charset="0"/>
              </a:rPr>
              <a:t>, una lettera inviata da Bassani a Claudio Varese.</a:t>
            </a:r>
          </a:p>
          <a:p>
            <a:pPr algn="l"/>
            <a:endParaRPr lang="it-IT" b="0" i="0" u="none" strike="noStrike" baseline="0" dirty="0">
              <a:latin typeface="Times New Roman" panose="02020603050405020304" pitchFamily="18" charset="0"/>
              <a:cs typeface="Times New Roman" panose="02020603050405020304" pitchFamily="18" charset="0"/>
            </a:endParaRPr>
          </a:p>
          <a:p>
            <a:pPr algn="l"/>
            <a:r>
              <a:rPr lang="it-IT" b="0" i="0" u="none" strike="noStrike" baseline="0" dirty="0">
                <a:latin typeface="Times New Roman" panose="02020603050405020304" pitchFamily="18" charset="0"/>
                <a:cs typeface="Times New Roman" panose="02020603050405020304" pitchFamily="18" charset="0"/>
              </a:rPr>
              <a:t>«Sto lavorando – ma sono ancora all’inizio – a un racconto nuovo. Se riuscissi a impostare il primo capitolo entro l’inverno, potrei pensare di finirlo quest’estate. Ma gli inizi, come al solito, sono spaventosamente </a:t>
            </a:r>
            <a:r>
              <a:rPr lang="fr-FR" b="0" i="0" u="none" strike="noStrike" baseline="0" dirty="0" err="1">
                <a:latin typeface="Times New Roman" panose="02020603050405020304" pitchFamily="18" charset="0"/>
                <a:cs typeface="Times New Roman" panose="02020603050405020304" pitchFamily="18" charset="0"/>
              </a:rPr>
              <a:t>difficili</a:t>
            </a:r>
            <a:r>
              <a:rPr lang="fr-FR" b="0" i="0" u="none" strike="noStrike" baseline="0" dirty="0">
                <a:latin typeface="Times New Roman" panose="02020603050405020304" pitchFamily="18" charset="0"/>
                <a:cs typeface="Times New Roman" panose="02020603050405020304" pitchFamily="18" charset="0"/>
              </a:rPr>
              <a:t>».</a:t>
            </a:r>
          </a:p>
          <a:p>
            <a:pPr algn="l"/>
            <a:endParaRPr lang="fr-FR" sz="2400" dirty="0">
              <a:latin typeface="AGaramondPro-Regular"/>
            </a:endParaRPr>
          </a:p>
          <a:p>
            <a:pPr algn="l"/>
            <a:r>
              <a:rPr lang="it-IT" dirty="0">
                <a:latin typeface="AGaramondPro-Regular"/>
              </a:rPr>
              <a:t>I</a:t>
            </a:r>
            <a:r>
              <a:rPr lang="it-IT" sz="1800" b="0" i="0" u="none" strike="noStrike" baseline="0" dirty="0">
                <a:latin typeface="AGaramondPro-Regular"/>
              </a:rPr>
              <a:t>l narratore si riferisce agli esordi di </a:t>
            </a:r>
            <a:r>
              <a:rPr lang="it-IT" sz="1800" b="0" i="1" u="none" strike="noStrike" baseline="0" dirty="0">
                <a:highlight>
                  <a:srgbClr val="FFFF00"/>
                </a:highlight>
                <a:latin typeface="AGaramondPro-Italic"/>
              </a:rPr>
              <a:t>Gli ultimi anni di Clelia Trotti</a:t>
            </a:r>
            <a:r>
              <a:rPr lang="it-IT" sz="1800" b="0" i="0" u="none" strike="noStrike" baseline="0" dirty="0">
                <a:latin typeface="AGaramondPro-Regular"/>
              </a:rPr>
              <a:t>, la quarta di </a:t>
            </a:r>
            <a:r>
              <a:rPr lang="it-IT" sz="1800" b="0" i="1" u="none" strike="noStrike" baseline="0" dirty="0">
                <a:latin typeface="AGaramondPro-Italic"/>
              </a:rPr>
              <a:t>Le</a:t>
            </a:r>
          </a:p>
          <a:p>
            <a:pPr algn="l"/>
            <a:r>
              <a:rPr lang="it-IT" sz="1800" b="0" i="1" u="none" strike="noStrike" baseline="0" dirty="0">
                <a:latin typeface="AGaramondPro-Italic"/>
              </a:rPr>
              <a:t>cinque storie ferraresi</a:t>
            </a:r>
            <a:r>
              <a:rPr lang="it-IT" dirty="0">
                <a:latin typeface="AGaramondPro-Regular"/>
              </a:rPr>
              <a:t>. </a:t>
            </a:r>
          </a:p>
          <a:p>
            <a:pPr algn="l"/>
            <a:endParaRPr lang="it-IT" sz="1800" b="0" i="0" u="none" strike="noStrike" baseline="0" dirty="0">
              <a:latin typeface="AGaramondPro-Regular"/>
            </a:endParaRPr>
          </a:p>
          <a:p>
            <a:pPr algn="l"/>
            <a:r>
              <a:rPr lang="it-IT" sz="1800" b="0" i="0" u="none" strike="noStrike" baseline="0" dirty="0">
                <a:latin typeface="AGaramondPro-Regular"/>
              </a:rPr>
              <a:t>«tendeva l’orecchio per contar le ore che in quel momento avevano</a:t>
            </a:r>
          </a:p>
          <a:p>
            <a:pPr algn="l"/>
            <a:r>
              <a:rPr lang="it-IT" sz="1800" b="0" i="0" u="none" strike="noStrike" baseline="0" dirty="0">
                <a:latin typeface="AGaramondPro-Regular"/>
              </a:rPr>
              <a:t>cominciato a batter all’orologio di Piazza Castello. Una, due, tre,</a:t>
            </a:r>
          </a:p>
          <a:p>
            <a:pPr algn="l"/>
            <a:r>
              <a:rPr lang="it-IT" sz="1800" b="0" i="0" u="none" strike="noStrike" baseline="0" dirty="0">
                <a:latin typeface="AGaramondPro-Regular"/>
              </a:rPr>
              <a:t>quattro. Era un suono </a:t>
            </a:r>
            <a:r>
              <a:rPr lang="it-IT" sz="1800" b="0" i="1" u="none" strike="noStrike" baseline="0" dirty="0">
                <a:highlight>
                  <a:srgbClr val="00FF00"/>
                </a:highlight>
                <a:latin typeface="AGaramondPro-Italic"/>
              </a:rPr>
              <a:t>grave</a:t>
            </a:r>
            <a:r>
              <a:rPr lang="it-IT" sz="1800" b="0" i="0" u="none" strike="noStrike" baseline="0" dirty="0">
                <a:highlight>
                  <a:srgbClr val="00FF00"/>
                </a:highlight>
                <a:latin typeface="AGaramondPro-Regular"/>
              </a:rPr>
              <a:t>, </a:t>
            </a:r>
            <a:r>
              <a:rPr lang="it-IT" sz="1800" b="0" i="1" u="none" strike="noStrike" baseline="0" dirty="0">
                <a:highlight>
                  <a:srgbClr val="00FF00"/>
                </a:highlight>
                <a:latin typeface="AGaramondPro-Italic"/>
              </a:rPr>
              <a:t>languido</a:t>
            </a:r>
            <a:r>
              <a:rPr lang="it-IT" sz="1800" b="0" i="0" u="none" strike="noStrike" baseline="0" dirty="0">
                <a:latin typeface="AGaramondPro-Regular"/>
              </a:rPr>
              <a:t>, vicinissimo. Le quattro. Ma</a:t>
            </a:r>
          </a:p>
          <a:p>
            <a:pPr algn="l"/>
            <a:r>
              <a:rPr lang="it-IT" sz="1800" b="0" i="0" u="none" strike="noStrike" baseline="0" dirty="0">
                <a:latin typeface="AGaramondPro-Regular"/>
              </a:rPr>
              <a:t>non per questo, di certo, suo padre s’era deciso a spegnere la luce».</a:t>
            </a:r>
          </a:p>
          <a:p>
            <a:pPr algn="l"/>
            <a:endParaRPr lang="it-IT" dirty="0">
              <a:latin typeface="AGaramondPro-Regular"/>
            </a:endParaRPr>
          </a:p>
          <a:p>
            <a:pPr algn="l"/>
            <a:r>
              <a:rPr lang="it-IT" sz="2400" b="0" i="0" u="sng" strike="noStrike" baseline="0" dirty="0">
                <a:latin typeface="AGaramondPro-Regular"/>
              </a:rPr>
              <a:t>La scrittura cinematografica permette a Bassani di fare delle prove letterarie. Il testo anticipa la struttura narrativa del racconto </a:t>
            </a:r>
            <a:r>
              <a:rPr lang="it-IT" sz="2400" b="0" i="1" u="sng" strike="noStrike" baseline="0" dirty="0">
                <a:latin typeface="AGaramondPro-Regular"/>
              </a:rPr>
              <a:t>Gli ultimi anni di Clelia Trotti </a:t>
            </a:r>
            <a:r>
              <a:rPr lang="it-IT" sz="2400" b="0" i="1" u="sng" strike="noStrike" baseline="0" dirty="0">
                <a:highlight>
                  <a:srgbClr val="FFFF00"/>
                </a:highlight>
                <a:latin typeface="AGaramondPro-Regular"/>
              </a:rPr>
              <a:t>(Paragone, aprile 1954) </a:t>
            </a:r>
            <a:r>
              <a:rPr lang="it-IT" sz="2400" b="0" i="0" u="sng" strike="noStrike" baseline="0" dirty="0">
                <a:latin typeface="AGaramondPro-Regular"/>
              </a:rPr>
              <a:t>e riscrive sulla pagina destinata al cinema un topos del Romanzo di Ferrara. </a:t>
            </a:r>
            <a:endParaRPr lang="fr-FR" sz="2400" b="0" i="0" u="sng" strike="noStrike" baseline="0" dirty="0">
              <a:latin typeface="AGaramondPro-Regular"/>
            </a:endParaRPr>
          </a:p>
          <a:p>
            <a:pPr algn="l"/>
            <a:endParaRPr lang="fr-FR" sz="2400" dirty="0">
              <a:latin typeface="AGaramondPro-Regular"/>
            </a:endParaRPr>
          </a:p>
          <a:p>
            <a:pPr algn="l"/>
            <a:endParaRPr lang="fr-FR" sz="2400" dirty="0">
              <a:latin typeface="AGaramondPro-Regular"/>
            </a:endParaRPr>
          </a:p>
          <a:p>
            <a:pPr algn="l"/>
            <a:endParaRPr lang="fr-FR" sz="2400" dirty="0"/>
          </a:p>
        </p:txBody>
      </p:sp>
    </p:spTree>
    <p:extLst>
      <p:ext uri="{BB962C8B-B14F-4D97-AF65-F5344CB8AC3E}">
        <p14:creationId xmlns:p14="http://schemas.microsoft.com/office/powerpoint/2010/main" val="217773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DF02018-9CC8-9479-E945-242E40661A80}"/>
              </a:ext>
            </a:extLst>
          </p:cNvPr>
          <p:cNvSpPr txBox="1"/>
          <p:nvPr/>
        </p:nvSpPr>
        <p:spPr>
          <a:xfrm>
            <a:off x="1873348" y="525752"/>
            <a:ext cx="8625254" cy="1477328"/>
          </a:xfrm>
          <a:prstGeom prst="rect">
            <a:avLst/>
          </a:prstGeom>
          <a:noFill/>
        </p:spPr>
        <p:txBody>
          <a:bodyPr wrap="square" rtlCol="0">
            <a:spAutoFit/>
          </a:bodyPr>
          <a:lstStyle/>
          <a:p>
            <a:r>
              <a:rPr lang="fr-FR" dirty="0"/>
              <a:t>Le </a:t>
            </a:r>
            <a:r>
              <a:rPr lang="fr-FR" dirty="0" err="1"/>
              <a:t>lettere</a:t>
            </a:r>
            <a:r>
              <a:rPr lang="fr-FR" dirty="0"/>
              <a:t> da Capri (1954) di Mario Soldati</a:t>
            </a:r>
          </a:p>
          <a:p>
            <a:r>
              <a:rPr lang="fr-FR" dirty="0" err="1"/>
              <a:t>Premio</a:t>
            </a:r>
            <a:r>
              <a:rPr lang="fr-FR" dirty="0"/>
              <a:t> </a:t>
            </a:r>
            <a:r>
              <a:rPr lang="fr-FR" dirty="0" err="1"/>
              <a:t>Strega</a:t>
            </a:r>
            <a:r>
              <a:rPr lang="fr-FR" dirty="0"/>
              <a:t> = </a:t>
            </a:r>
            <a:r>
              <a:rPr lang="fr-FR" dirty="0" err="1"/>
              <a:t>uno</a:t>
            </a:r>
            <a:r>
              <a:rPr lang="fr-FR" dirty="0"/>
              <a:t> dei </a:t>
            </a:r>
            <a:r>
              <a:rPr lang="fr-FR" dirty="0" err="1"/>
              <a:t>primi</a:t>
            </a:r>
            <a:r>
              <a:rPr lang="fr-FR" dirty="0"/>
              <a:t> </a:t>
            </a:r>
            <a:r>
              <a:rPr lang="fr-FR" i="1" dirty="0"/>
              <a:t>best-seller </a:t>
            </a:r>
            <a:r>
              <a:rPr lang="fr-FR" dirty="0" err="1"/>
              <a:t>del</a:t>
            </a:r>
            <a:r>
              <a:rPr lang="fr-FR" dirty="0"/>
              <a:t> </a:t>
            </a:r>
            <a:r>
              <a:rPr lang="fr-FR" dirty="0" err="1"/>
              <a:t>dopoguerra</a:t>
            </a:r>
            <a:endParaRPr lang="fr-FR" dirty="0"/>
          </a:p>
          <a:p>
            <a:endParaRPr lang="fr-FR" dirty="0"/>
          </a:p>
          <a:p>
            <a:endParaRPr lang="fr-FR" dirty="0"/>
          </a:p>
          <a:p>
            <a:r>
              <a:rPr lang="fr-FR" dirty="0"/>
              <a:t> </a:t>
            </a:r>
          </a:p>
        </p:txBody>
      </p:sp>
      <p:pic>
        <p:nvPicPr>
          <p:cNvPr id="4" name="Immagine 3" descr="Immagine che contiene vestiti, persona, Viso umano, abito&#10;&#10;Descrizione generata automaticamente">
            <a:extLst>
              <a:ext uri="{FF2B5EF4-FFF2-40B4-BE49-F238E27FC236}">
                <a16:creationId xmlns:a16="http://schemas.microsoft.com/office/drawing/2014/main" id="{3EC7AE6D-0D7E-EAE8-AB3B-B72AC0A991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393816"/>
            <a:ext cx="4539996" cy="4580292"/>
          </a:xfrm>
          <a:prstGeom prst="rect">
            <a:avLst/>
          </a:prstGeom>
        </p:spPr>
      </p:pic>
      <p:sp>
        <p:nvSpPr>
          <p:cNvPr id="5" name="CasellaDiTesto 4">
            <a:extLst>
              <a:ext uri="{FF2B5EF4-FFF2-40B4-BE49-F238E27FC236}">
                <a16:creationId xmlns:a16="http://schemas.microsoft.com/office/drawing/2014/main" id="{63C2C732-E8AE-2590-DA8E-EEC4291328CD}"/>
              </a:ext>
            </a:extLst>
          </p:cNvPr>
          <p:cNvSpPr txBox="1"/>
          <p:nvPr/>
        </p:nvSpPr>
        <p:spPr>
          <a:xfrm>
            <a:off x="6865620" y="1920240"/>
            <a:ext cx="2674620" cy="1477328"/>
          </a:xfrm>
          <a:prstGeom prst="rect">
            <a:avLst/>
          </a:prstGeom>
          <a:noFill/>
        </p:spPr>
        <p:txBody>
          <a:bodyPr wrap="square" rtlCol="0">
            <a:spAutoFit/>
          </a:bodyPr>
          <a:lstStyle/>
          <a:p>
            <a:r>
              <a:rPr lang="fr-FR" dirty="0"/>
              <a:t>Alberto Moravia e Mario Soldati </a:t>
            </a:r>
            <a:r>
              <a:rPr lang="fr-FR" dirty="0" err="1"/>
              <a:t>duante</a:t>
            </a:r>
            <a:r>
              <a:rPr lang="fr-FR" dirty="0"/>
              <a:t> la </a:t>
            </a:r>
            <a:r>
              <a:rPr lang="fr-FR" dirty="0" err="1"/>
              <a:t>premiazione</a:t>
            </a:r>
            <a:r>
              <a:rPr lang="fr-FR" dirty="0"/>
              <a:t>. Moravia </a:t>
            </a:r>
            <a:r>
              <a:rPr lang="fr-FR" dirty="0" err="1"/>
              <a:t>aveva</a:t>
            </a:r>
            <a:r>
              <a:rPr lang="fr-FR" dirty="0"/>
              <a:t> </a:t>
            </a:r>
            <a:r>
              <a:rPr lang="fr-FR" dirty="0" err="1"/>
              <a:t>vinto</a:t>
            </a:r>
            <a:r>
              <a:rPr lang="fr-FR" dirty="0"/>
              <a:t> il </a:t>
            </a:r>
            <a:r>
              <a:rPr lang="fr-FR" dirty="0" err="1"/>
              <a:t>premio</a:t>
            </a:r>
            <a:r>
              <a:rPr lang="fr-FR" dirty="0"/>
              <a:t>, </a:t>
            </a:r>
            <a:r>
              <a:rPr lang="fr-FR" dirty="0" err="1"/>
              <a:t>nel</a:t>
            </a:r>
            <a:r>
              <a:rPr lang="fr-FR" dirty="0"/>
              <a:t> 1952, con </a:t>
            </a:r>
            <a:r>
              <a:rPr lang="fr-FR" i="1" dirty="0"/>
              <a:t>I </a:t>
            </a:r>
            <a:r>
              <a:rPr lang="fr-FR" i="1" dirty="0" err="1"/>
              <a:t>racconti</a:t>
            </a:r>
            <a:r>
              <a:rPr lang="fr-FR" dirty="0"/>
              <a:t>.</a:t>
            </a:r>
          </a:p>
        </p:txBody>
      </p:sp>
    </p:spTree>
    <p:extLst>
      <p:ext uri="{BB962C8B-B14F-4D97-AF65-F5344CB8AC3E}">
        <p14:creationId xmlns:p14="http://schemas.microsoft.com/office/powerpoint/2010/main" val="215136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1F2FA17-3302-FC9F-D7CB-D8E192756B2F}"/>
              </a:ext>
            </a:extLst>
          </p:cNvPr>
          <p:cNvSpPr txBox="1"/>
          <p:nvPr/>
        </p:nvSpPr>
        <p:spPr>
          <a:xfrm>
            <a:off x="2011680" y="868680"/>
            <a:ext cx="8610600" cy="5355312"/>
          </a:xfrm>
          <a:prstGeom prst="rect">
            <a:avLst/>
          </a:prstGeom>
          <a:noFill/>
        </p:spPr>
        <p:txBody>
          <a:bodyPr wrap="square" rtlCol="0">
            <a:spAutoFit/>
          </a:bodyPr>
          <a:lstStyle/>
          <a:p>
            <a:r>
              <a:rPr lang="fr-FR" dirty="0" err="1"/>
              <a:t>Secondo</a:t>
            </a:r>
            <a:r>
              <a:rPr lang="fr-FR" dirty="0"/>
              <a:t> le </a:t>
            </a:r>
            <a:r>
              <a:rPr lang="fr-FR" dirty="0" err="1"/>
              <a:t>fonti</a:t>
            </a:r>
            <a:r>
              <a:rPr lang="fr-FR" dirty="0"/>
              <a:t> d’</a:t>
            </a:r>
            <a:r>
              <a:rPr lang="fr-FR" dirty="0" err="1"/>
              <a:t>autore</a:t>
            </a:r>
            <a:r>
              <a:rPr lang="fr-FR" dirty="0"/>
              <a:t> il </a:t>
            </a:r>
            <a:r>
              <a:rPr lang="fr-FR" dirty="0" err="1"/>
              <a:t>romanzo</a:t>
            </a:r>
            <a:r>
              <a:rPr lang="fr-FR" dirty="0"/>
              <a:t> </a:t>
            </a:r>
            <a:r>
              <a:rPr lang="fr-FR" dirty="0" err="1"/>
              <a:t>sarebbe</a:t>
            </a:r>
            <a:r>
              <a:rPr lang="fr-FR" dirty="0"/>
              <a:t> </a:t>
            </a:r>
            <a:r>
              <a:rPr lang="fr-FR" dirty="0" err="1"/>
              <a:t>stato</a:t>
            </a:r>
            <a:r>
              <a:rPr lang="fr-FR" dirty="0"/>
              <a:t> </a:t>
            </a:r>
            <a:r>
              <a:rPr lang="fr-FR" dirty="0" err="1"/>
              <a:t>elaborato</a:t>
            </a:r>
            <a:r>
              <a:rPr lang="fr-FR" dirty="0"/>
              <a:t> tra l’</a:t>
            </a:r>
            <a:r>
              <a:rPr lang="fr-FR" dirty="0" err="1"/>
              <a:t>aprile</a:t>
            </a:r>
            <a:r>
              <a:rPr lang="fr-FR" dirty="0"/>
              <a:t> </a:t>
            </a:r>
            <a:r>
              <a:rPr lang="fr-FR" dirty="0" err="1"/>
              <a:t>del</a:t>
            </a:r>
            <a:r>
              <a:rPr lang="fr-FR" dirty="0"/>
              <a:t> 1951 e il </a:t>
            </a:r>
            <a:r>
              <a:rPr lang="fr-FR" b="1" dirty="0" err="1"/>
              <a:t>marzo</a:t>
            </a:r>
            <a:r>
              <a:rPr lang="fr-FR" b="1" dirty="0"/>
              <a:t> </a:t>
            </a:r>
            <a:r>
              <a:rPr lang="fr-FR" b="1" dirty="0" err="1"/>
              <a:t>del</a:t>
            </a:r>
            <a:r>
              <a:rPr lang="fr-FR" b="1" dirty="0"/>
              <a:t> 1954.</a:t>
            </a:r>
          </a:p>
          <a:p>
            <a:endParaRPr lang="fr-FR" dirty="0"/>
          </a:p>
          <a:p>
            <a:r>
              <a:rPr lang="fr-FR" dirty="0"/>
              <a:t>Tra il 1953 e il 1954 Soldati </a:t>
            </a:r>
            <a:r>
              <a:rPr lang="fr-FR" dirty="0" err="1"/>
              <a:t>scrive</a:t>
            </a:r>
            <a:r>
              <a:rPr lang="fr-FR" dirty="0"/>
              <a:t> e </a:t>
            </a:r>
            <a:r>
              <a:rPr lang="fr-FR" dirty="0" err="1"/>
              <a:t>realizza</a:t>
            </a:r>
            <a:r>
              <a:rPr lang="fr-FR" dirty="0"/>
              <a:t> il film </a:t>
            </a:r>
            <a:r>
              <a:rPr lang="fr-FR" i="1" dirty="0"/>
              <a:t>La </a:t>
            </a:r>
            <a:r>
              <a:rPr lang="fr-FR" i="1" dirty="0" err="1"/>
              <a:t>mano</a:t>
            </a:r>
            <a:r>
              <a:rPr lang="fr-FR" i="1" dirty="0"/>
              <a:t> </a:t>
            </a:r>
            <a:r>
              <a:rPr lang="fr-FR" i="1" dirty="0" err="1"/>
              <a:t>dello</a:t>
            </a:r>
            <a:r>
              <a:rPr lang="fr-FR" i="1" dirty="0"/>
              <a:t> </a:t>
            </a:r>
            <a:r>
              <a:rPr lang="fr-FR" i="1" dirty="0" err="1"/>
              <a:t>straniero</a:t>
            </a:r>
            <a:r>
              <a:rPr lang="fr-FR" i="1" dirty="0"/>
              <a:t> </a:t>
            </a:r>
            <a:r>
              <a:rPr lang="fr-FR" dirty="0"/>
              <a:t>(</a:t>
            </a:r>
            <a:r>
              <a:rPr lang="fr-FR" b="1" dirty="0" err="1"/>
              <a:t>luglio</a:t>
            </a:r>
            <a:r>
              <a:rPr lang="fr-FR" b="1" dirty="0"/>
              <a:t> 1954</a:t>
            </a:r>
            <a:r>
              <a:rPr lang="fr-FR" dirty="0"/>
              <a:t>), </a:t>
            </a:r>
            <a:r>
              <a:rPr lang="fr-FR" dirty="0" err="1"/>
              <a:t>che</a:t>
            </a:r>
            <a:r>
              <a:rPr lang="fr-FR" dirty="0"/>
              <a:t> </a:t>
            </a:r>
            <a:r>
              <a:rPr lang="fr-FR" dirty="0" err="1"/>
              <a:t>sceneggia</a:t>
            </a:r>
            <a:r>
              <a:rPr lang="fr-FR" dirty="0"/>
              <a:t> </a:t>
            </a:r>
            <a:r>
              <a:rPr lang="fr-FR" dirty="0" err="1"/>
              <a:t>insieme</a:t>
            </a:r>
            <a:r>
              <a:rPr lang="fr-FR" dirty="0"/>
              <a:t> a G. Bassani e Graham Green. </a:t>
            </a:r>
          </a:p>
          <a:p>
            <a:r>
              <a:rPr lang="fr-FR" dirty="0"/>
              <a:t>La </a:t>
            </a:r>
            <a:r>
              <a:rPr lang="fr-FR" dirty="0" err="1"/>
              <a:t>scrittura</a:t>
            </a:r>
            <a:r>
              <a:rPr lang="fr-FR" dirty="0"/>
              <a:t> </a:t>
            </a:r>
            <a:r>
              <a:rPr lang="fr-FR" dirty="0" err="1"/>
              <a:t>del</a:t>
            </a:r>
            <a:r>
              <a:rPr lang="fr-FR" dirty="0"/>
              <a:t> </a:t>
            </a:r>
            <a:r>
              <a:rPr lang="fr-FR" dirty="0" err="1"/>
              <a:t>romanzo</a:t>
            </a:r>
            <a:r>
              <a:rPr lang="fr-FR" dirty="0"/>
              <a:t> </a:t>
            </a:r>
            <a:r>
              <a:rPr lang="fr-FR" dirty="0" err="1"/>
              <a:t>distrae</a:t>
            </a:r>
            <a:r>
              <a:rPr lang="fr-FR" dirty="0"/>
              <a:t> la </a:t>
            </a:r>
            <a:r>
              <a:rPr lang="fr-FR" dirty="0" err="1"/>
              <a:t>regia</a:t>
            </a:r>
            <a:r>
              <a:rPr lang="fr-FR" dirty="0"/>
              <a:t> </a:t>
            </a:r>
            <a:r>
              <a:rPr lang="fr-FR" dirty="0" err="1"/>
              <a:t>del</a:t>
            </a:r>
            <a:r>
              <a:rPr lang="fr-FR" dirty="0"/>
              <a:t> film.</a:t>
            </a:r>
          </a:p>
          <a:p>
            <a:endParaRPr lang="fr-FR" dirty="0"/>
          </a:p>
          <a:p>
            <a:endParaRPr lang="fr-FR" dirty="0"/>
          </a:p>
          <a:p>
            <a:r>
              <a:rPr lang="fr-FR" dirty="0"/>
              <a:t>Il set </a:t>
            </a:r>
            <a:r>
              <a:rPr lang="fr-FR" dirty="0" err="1"/>
              <a:t>del</a:t>
            </a:r>
            <a:r>
              <a:rPr lang="fr-FR" dirty="0"/>
              <a:t> film </a:t>
            </a:r>
            <a:r>
              <a:rPr lang="fr-FR" dirty="0" err="1"/>
              <a:t>incontra</a:t>
            </a:r>
            <a:r>
              <a:rPr lang="fr-FR" dirty="0"/>
              <a:t> </a:t>
            </a:r>
            <a:r>
              <a:rPr lang="fr-FR" dirty="0" err="1"/>
              <a:t>molteplici</a:t>
            </a:r>
            <a:r>
              <a:rPr lang="fr-FR" dirty="0"/>
              <a:t> </a:t>
            </a:r>
            <a:r>
              <a:rPr lang="fr-FR" dirty="0" err="1"/>
              <a:t>difficoltà</a:t>
            </a:r>
            <a:r>
              <a:rPr lang="fr-FR" dirty="0"/>
              <a:t>, </a:t>
            </a:r>
            <a:r>
              <a:rPr lang="fr-FR" dirty="0" err="1"/>
              <a:t>sia</a:t>
            </a:r>
            <a:r>
              <a:rPr lang="fr-FR" dirty="0"/>
              <a:t> </a:t>
            </a:r>
            <a:r>
              <a:rPr lang="fr-FR" dirty="0" err="1"/>
              <a:t>finanziarie</a:t>
            </a:r>
            <a:r>
              <a:rPr lang="fr-FR" dirty="0"/>
              <a:t> </a:t>
            </a:r>
            <a:r>
              <a:rPr lang="fr-FR" dirty="0" err="1"/>
              <a:t>che</a:t>
            </a:r>
            <a:r>
              <a:rPr lang="fr-FR" dirty="0"/>
              <a:t> </a:t>
            </a:r>
            <a:r>
              <a:rPr lang="fr-FR" dirty="0" err="1"/>
              <a:t>organizzative</a:t>
            </a:r>
            <a:r>
              <a:rPr lang="fr-FR" dirty="0"/>
              <a:t>. </a:t>
            </a:r>
          </a:p>
          <a:p>
            <a:endParaRPr lang="fr-FR" dirty="0"/>
          </a:p>
          <a:p>
            <a:r>
              <a:rPr lang="fr-FR" dirty="0" err="1"/>
              <a:t>Problema</a:t>
            </a:r>
            <a:r>
              <a:rPr lang="fr-FR" dirty="0"/>
              <a:t> delle </a:t>
            </a:r>
            <a:r>
              <a:rPr lang="fr-FR" dirty="0" err="1"/>
              <a:t>attribuzioni</a:t>
            </a:r>
            <a:r>
              <a:rPr lang="fr-FR" dirty="0"/>
              <a:t> </a:t>
            </a:r>
            <a:r>
              <a:rPr lang="fr-FR" dirty="0" err="1"/>
              <a:t>del</a:t>
            </a:r>
            <a:r>
              <a:rPr lang="fr-FR" dirty="0"/>
              <a:t> </a:t>
            </a:r>
            <a:r>
              <a:rPr lang="fr-FR" dirty="0" err="1"/>
              <a:t>copione</a:t>
            </a:r>
            <a:r>
              <a:rPr lang="fr-FR" dirty="0"/>
              <a:t>. </a:t>
            </a:r>
          </a:p>
          <a:p>
            <a:endParaRPr lang="fr-FR" dirty="0"/>
          </a:p>
          <a:p>
            <a:r>
              <a:rPr lang="fr-FR" dirty="0" err="1"/>
              <a:t>Video</a:t>
            </a:r>
            <a:r>
              <a:rPr lang="fr-FR" dirty="0"/>
              <a:t> film:</a:t>
            </a:r>
          </a:p>
          <a:p>
            <a:r>
              <a:rPr lang="fr-FR" dirty="0">
                <a:hlinkClick r:id="rId2"/>
              </a:rPr>
              <a:t>https://www.youtube.com/watch?v=6MBX0zXTxT4</a:t>
            </a:r>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2938953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4EA8FB9-08F4-7C80-75E7-E346F593CDF6}"/>
              </a:ext>
            </a:extLst>
          </p:cNvPr>
          <p:cNvPicPr>
            <a:picLocks noChangeAspect="1"/>
          </p:cNvPicPr>
          <p:nvPr/>
        </p:nvPicPr>
        <p:blipFill>
          <a:blip r:embed="rId2"/>
          <a:stretch>
            <a:fillRect/>
          </a:stretch>
        </p:blipFill>
        <p:spPr>
          <a:xfrm>
            <a:off x="3314459" y="533149"/>
            <a:ext cx="5563082" cy="5791702"/>
          </a:xfrm>
          <a:prstGeom prst="rect">
            <a:avLst/>
          </a:prstGeom>
        </p:spPr>
      </p:pic>
    </p:spTree>
    <p:extLst>
      <p:ext uri="{BB962C8B-B14F-4D97-AF65-F5344CB8AC3E}">
        <p14:creationId xmlns:p14="http://schemas.microsoft.com/office/powerpoint/2010/main" val="2235085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BE2398D-4D39-4230-EF7A-9B7958BA6CAF}"/>
              </a:ext>
            </a:extLst>
          </p:cNvPr>
          <p:cNvSpPr txBox="1"/>
          <p:nvPr/>
        </p:nvSpPr>
        <p:spPr>
          <a:xfrm>
            <a:off x="1076325" y="514350"/>
            <a:ext cx="9839325" cy="11449288"/>
          </a:xfrm>
          <a:prstGeom prst="rect">
            <a:avLst/>
          </a:prstGeom>
          <a:noFill/>
        </p:spPr>
        <p:txBody>
          <a:bodyPr wrap="square" rtlCol="0">
            <a:spAutoFit/>
          </a:bodyPr>
          <a:lstStyle/>
          <a:p>
            <a:pPr marL="285750" indent="-285750">
              <a:buFontTx/>
              <a:buChar char="-"/>
            </a:pPr>
            <a:r>
              <a:rPr lang="fr-FR" b="1" dirty="0">
                <a:highlight>
                  <a:srgbClr val="FFFF00"/>
                </a:highlight>
              </a:rPr>
              <a:t>Il </a:t>
            </a:r>
            <a:r>
              <a:rPr lang="fr-FR" b="1" i="1" dirty="0">
                <a:highlight>
                  <a:srgbClr val="FFFF00"/>
                </a:highlight>
              </a:rPr>
              <a:t>tournage</a:t>
            </a:r>
            <a:r>
              <a:rPr lang="fr-FR" b="1" dirty="0">
                <a:highlight>
                  <a:srgbClr val="FFFF00"/>
                </a:highlight>
              </a:rPr>
              <a:t> de </a:t>
            </a:r>
            <a:r>
              <a:rPr lang="fr-FR" b="1" i="1" dirty="0">
                <a:highlight>
                  <a:srgbClr val="FFFF00"/>
                </a:highlight>
              </a:rPr>
              <a:t>La </a:t>
            </a:r>
            <a:r>
              <a:rPr lang="fr-FR" b="1" i="1" dirty="0" err="1">
                <a:highlight>
                  <a:srgbClr val="FFFF00"/>
                </a:highlight>
              </a:rPr>
              <a:t>mano</a:t>
            </a:r>
            <a:r>
              <a:rPr lang="fr-FR" b="1" i="1" dirty="0">
                <a:highlight>
                  <a:srgbClr val="FFFF00"/>
                </a:highlight>
              </a:rPr>
              <a:t> </a:t>
            </a:r>
            <a:r>
              <a:rPr lang="fr-FR" b="1" i="1" dirty="0" err="1">
                <a:highlight>
                  <a:srgbClr val="FFFF00"/>
                </a:highlight>
              </a:rPr>
              <a:t>dello</a:t>
            </a:r>
            <a:r>
              <a:rPr lang="fr-FR" b="1" i="1" dirty="0">
                <a:highlight>
                  <a:srgbClr val="FFFF00"/>
                </a:highlight>
              </a:rPr>
              <a:t> </a:t>
            </a:r>
            <a:r>
              <a:rPr lang="fr-FR" b="1" i="1" dirty="0" err="1">
                <a:highlight>
                  <a:srgbClr val="FFFF00"/>
                </a:highlight>
              </a:rPr>
              <a:t>straniero</a:t>
            </a:r>
            <a:r>
              <a:rPr lang="fr-FR" b="1" i="1" dirty="0">
                <a:highlight>
                  <a:srgbClr val="FFFF00"/>
                </a:highlight>
              </a:rPr>
              <a:t> </a:t>
            </a:r>
            <a:r>
              <a:rPr lang="fr-FR" b="1" dirty="0">
                <a:highlight>
                  <a:srgbClr val="FFFF00"/>
                </a:highlight>
              </a:rPr>
              <a:t>(</a:t>
            </a:r>
            <a:r>
              <a:rPr lang="fr-FR" b="1" dirty="0" err="1">
                <a:highlight>
                  <a:srgbClr val="FFFF00"/>
                </a:highlight>
              </a:rPr>
              <a:t>estate</a:t>
            </a:r>
            <a:r>
              <a:rPr lang="fr-FR" b="1" dirty="0">
                <a:highlight>
                  <a:srgbClr val="FFFF00"/>
                </a:highlight>
              </a:rPr>
              <a:t> 1953) si </a:t>
            </a:r>
            <a:r>
              <a:rPr lang="fr-FR" b="1" dirty="0" err="1">
                <a:highlight>
                  <a:srgbClr val="FFFF00"/>
                </a:highlight>
              </a:rPr>
              <a:t>interseca</a:t>
            </a:r>
            <a:r>
              <a:rPr lang="fr-FR" b="1" dirty="0">
                <a:highlight>
                  <a:srgbClr val="FFFF00"/>
                </a:highlight>
              </a:rPr>
              <a:t> con la </a:t>
            </a:r>
            <a:r>
              <a:rPr lang="fr-FR" b="1" dirty="0" err="1">
                <a:highlight>
                  <a:srgbClr val="FFFF00"/>
                </a:highlight>
              </a:rPr>
              <a:t>scrittura</a:t>
            </a:r>
            <a:r>
              <a:rPr lang="fr-FR" b="1" dirty="0">
                <a:highlight>
                  <a:srgbClr val="FFFF00"/>
                </a:highlight>
              </a:rPr>
              <a:t> </a:t>
            </a:r>
            <a:r>
              <a:rPr lang="fr-FR" b="1" dirty="0" err="1">
                <a:highlight>
                  <a:srgbClr val="FFFF00"/>
                </a:highlight>
              </a:rPr>
              <a:t>del</a:t>
            </a:r>
            <a:r>
              <a:rPr lang="fr-FR" b="1" dirty="0">
                <a:highlight>
                  <a:srgbClr val="FFFF00"/>
                </a:highlight>
              </a:rPr>
              <a:t> </a:t>
            </a:r>
            <a:r>
              <a:rPr lang="fr-FR" b="1" dirty="0" err="1">
                <a:highlight>
                  <a:srgbClr val="FFFF00"/>
                </a:highlight>
              </a:rPr>
              <a:t>romanzo</a:t>
            </a:r>
            <a:r>
              <a:rPr lang="fr-FR" b="1" dirty="0">
                <a:highlight>
                  <a:srgbClr val="FFFF00"/>
                </a:highlight>
              </a:rPr>
              <a:t> Le </a:t>
            </a:r>
            <a:r>
              <a:rPr lang="fr-FR" b="1" dirty="0" err="1">
                <a:highlight>
                  <a:srgbClr val="FFFF00"/>
                </a:highlight>
              </a:rPr>
              <a:t>lettere</a:t>
            </a:r>
            <a:r>
              <a:rPr lang="fr-FR" b="1" dirty="0">
                <a:highlight>
                  <a:srgbClr val="FFFF00"/>
                </a:highlight>
              </a:rPr>
              <a:t> da Capri (</a:t>
            </a:r>
            <a:r>
              <a:rPr lang="fr-FR" b="1" dirty="0" err="1">
                <a:highlight>
                  <a:srgbClr val="FFFF00"/>
                </a:highlight>
              </a:rPr>
              <a:t>scritto</a:t>
            </a:r>
            <a:r>
              <a:rPr lang="fr-FR" b="1" dirty="0">
                <a:highlight>
                  <a:srgbClr val="FFFF00"/>
                </a:highlight>
              </a:rPr>
              <a:t> tra l’</a:t>
            </a:r>
            <a:r>
              <a:rPr lang="fr-FR" b="1" dirty="0" err="1">
                <a:highlight>
                  <a:srgbClr val="FFFF00"/>
                </a:highlight>
              </a:rPr>
              <a:t>aprile</a:t>
            </a:r>
            <a:r>
              <a:rPr lang="fr-FR" b="1" dirty="0">
                <a:highlight>
                  <a:srgbClr val="FFFF00"/>
                </a:highlight>
              </a:rPr>
              <a:t> </a:t>
            </a:r>
            <a:r>
              <a:rPr lang="fr-FR" b="1" dirty="0" err="1">
                <a:highlight>
                  <a:srgbClr val="FFFF00"/>
                </a:highlight>
              </a:rPr>
              <a:t>del</a:t>
            </a:r>
            <a:r>
              <a:rPr lang="fr-FR" b="1" dirty="0">
                <a:highlight>
                  <a:srgbClr val="FFFF00"/>
                </a:highlight>
              </a:rPr>
              <a:t> 1951 e il </a:t>
            </a:r>
            <a:r>
              <a:rPr lang="fr-FR" b="1" dirty="0" err="1">
                <a:highlight>
                  <a:srgbClr val="FFFF00"/>
                </a:highlight>
              </a:rPr>
              <a:t>marzo</a:t>
            </a:r>
            <a:r>
              <a:rPr lang="fr-FR" b="1" dirty="0">
                <a:highlight>
                  <a:srgbClr val="FFFF00"/>
                </a:highlight>
              </a:rPr>
              <a:t> </a:t>
            </a:r>
            <a:r>
              <a:rPr lang="fr-FR" b="1" dirty="0" err="1">
                <a:highlight>
                  <a:srgbClr val="FFFF00"/>
                </a:highlight>
              </a:rPr>
              <a:t>del</a:t>
            </a:r>
            <a:r>
              <a:rPr lang="fr-FR" b="1" dirty="0">
                <a:highlight>
                  <a:srgbClr val="FFFF00"/>
                </a:highlight>
              </a:rPr>
              <a:t> 1954). </a:t>
            </a:r>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r>
              <a:rPr lang="fr-FR" b="1" dirty="0"/>
              <a:t>Tema </a:t>
            </a:r>
            <a:r>
              <a:rPr lang="fr-FR" b="1" dirty="0" err="1"/>
              <a:t>comune</a:t>
            </a:r>
            <a:r>
              <a:rPr lang="fr-FR" b="1" dirty="0"/>
              <a:t> al </a:t>
            </a:r>
            <a:r>
              <a:rPr lang="fr-FR" b="1" dirty="0" err="1"/>
              <a:t>romanzo</a:t>
            </a:r>
            <a:r>
              <a:rPr lang="fr-FR" b="1" dirty="0"/>
              <a:t> e al film: </a:t>
            </a:r>
            <a:r>
              <a:rPr lang="fr-FR" u="sng" dirty="0" err="1"/>
              <a:t>spaesamento</a:t>
            </a:r>
            <a:r>
              <a:rPr lang="fr-FR" u="sng" dirty="0"/>
              <a:t>, </a:t>
            </a:r>
            <a:r>
              <a:rPr lang="fr-FR" u="sng" dirty="0" err="1"/>
              <a:t>disorientamento</a:t>
            </a:r>
            <a:r>
              <a:rPr lang="fr-FR" u="sng" dirty="0"/>
              <a:t> di </a:t>
            </a:r>
            <a:r>
              <a:rPr lang="fr-FR" u="sng" dirty="0" err="1"/>
              <a:t>personaggi</a:t>
            </a:r>
            <a:r>
              <a:rPr lang="fr-FR" u="sng" dirty="0"/>
              <a:t> </a:t>
            </a:r>
            <a:r>
              <a:rPr lang="fr-FR" u="sng" dirty="0" err="1"/>
              <a:t>stranieri</a:t>
            </a:r>
            <a:r>
              <a:rPr lang="fr-FR" u="sng" dirty="0"/>
              <a:t> in Italia</a:t>
            </a:r>
            <a:r>
              <a:rPr lang="fr-FR" b="1" dirty="0"/>
              <a:t>.</a:t>
            </a:r>
          </a:p>
          <a:p>
            <a:pPr marL="285750" indent="-285750">
              <a:buFontTx/>
              <a:buChar char="-"/>
            </a:pPr>
            <a:endParaRPr lang="fr-FR" b="1" dirty="0"/>
          </a:p>
          <a:p>
            <a:pPr marL="285750" indent="-285750">
              <a:buFontTx/>
              <a:buChar char="-"/>
            </a:pPr>
            <a:endParaRPr lang="fr-FR" b="1" dirty="0"/>
          </a:p>
          <a:p>
            <a:pPr marL="285750" indent="-285750">
              <a:buFontTx/>
              <a:buChar char="-"/>
            </a:pPr>
            <a:r>
              <a:rPr lang="fr-FR" b="1" dirty="0">
                <a:highlight>
                  <a:srgbClr val="FFFF00"/>
                </a:highlight>
              </a:rPr>
              <a:t>Trama </a:t>
            </a:r>
            <a:r>
              <a:rPr lang="fr-FR" b="1" dirty="0" err="1">
                <a:highlight>
                  <a:srgbClr val="FFFF00"/>
                </a:highlight>
              </a:rPr>
              <a:t>del</a:t>
            </a:r>
            <a:r>
              <a:rPr lang="fr-FR" b="1" dirty="0">
                <a:highlight>
                  <a:srgbClr val="FFFF00"/>
                </a:highlight>
              </a:rPr>
              <a:t> film </a:t>
            </a:r>
            <a:r>
              <a:rPr lang="fr-FR" b="1" i="1" dirty="0">
                <a:highlight>
                  <a:srgbClr val="FFFF00"/>
                </a:highlight>
              </a:rPr>
              <a:t>La </a:t>
            </a:r>
            <a:r>
              <a:rPr lang="fr-FR" b="1" i="1" dirty="0" err="1">
                <a:highlight>
                  <a:srgbClr val="FFFF00"/>
                </a:highlight>
              </a:rPr>
              <a:t>mano</a:t>
            </a:r>
            <a:r>
              <a:rPr lang="fr-FR" b="1" i="1" dirty="0">
                <a:highlight>
                  <a:srgbClr val="FFFF00"/>
                </a:highlight>
              </a:rPr>
              <a:t> </a:t>
            </a:r>
            <a:r>
              <a:rPr lang="fr-FR" b="1" i="1" dirty="0" err="1">
                <a:highlight>
                  <a:srgbClr val="FFFF00"/>
                </a:highlight>
              </a:rPr>
              <a:t>dello</a:t>
            </a:r>
            <a:r>
              <a:rPr lang="fr-FR" b="1" i="1" dirty="0">
                <a:highlight>
                  <a:srgbClr val="FFFF00"/>
                </a:highlight>
              </a:rPr>
              <a:t> </a:t>
            </a:r>
            <a:r>
              <a:rPr lang="fr-FR" b="1" i="1" dirty="0" err="1">
                <a:highlight>
                  <a:srgbClr val="FFFF00"/>
                </a:highlight>
              </a:rPr>
              <a:t>straniero</a:t>
            </a:r>
            <a:r>
              <a:rPr lang="fr-FR" b="1" dirty="0">
                <a:highlight>
                  <a:srgbClr val="FFFF00"/>
                </a:highlight>
              </a:rPr>
              <a:t>:</a:t>
            </a:r>
          </a:p>
          <a:p>
            <a:endParaRPr lang="fr-FR" b="1" dirty="0">
              <a:highlight>
                <a:srgbClr val="FFFF00"/>
              </a:highlight>
            </a:endParaRPr>
          </a:p>
          <a:p>
            <a:r>
              <a:rPr lang="it-IT" dirty="0"/>
              <a:t>« Il film ruota attorno alle avventurose vicende di Roger: un bambino inglese giunto a Venezia</a:t>
            </a:r>
          </a:p>
          <a:p>
            <a:r>
              <a:rPr lang="it-IT" dirty="0"/>
              <a:t>alla ricerca di suo padre, il maggiore Court. Quest’ultimo, scambiato per una spia, viene catturato da aguzzini balcanici, che lo tengono prigioniero, somministrandogli potenti sedativi. Roger, seppur protetto dalle autorità anglo-italiane, vive uno stato di profondo smarrimento,</a:t>
            </a:r>
          </a:p>
          <a:p>
            <a:r>
              <a:rPr lang="it-IT" dirty="0"/>
              <a:t>acuito dalla consapevolezza di essere solo al mondo: sua zia non è rintracciabile, non ha una madre e conosce a mala pena suo padre, che potrebbe essere stato inghiottito dalla Laguna. La solitudine inguaribile di Roger agisce sulla scena di una Venezia affollata, splendida e</a:t>
            </a:r>
          </a:p>
          <a:p>
            <a:r>
              <a:rPr lang="it-IT" dirty="0"/>
              <a:t>al tempo stesso carica di mistero e di una quotidianità poco convenzionale. Il bambino incappa </a:t>
            </a:r>
            <a:r>
              <a:rPr lang="it-IT" dirty="0" err="1"/>
              <a:t>stevensonianamente</a:t>
            </a:r>
            <a:r>
              <a:rPr lang="it-IT" dirty="0"/>
              <a:t> in aiutanti adulti: Roberta – la buona e materna cameriera dell’Hotel Europa –, </a:t>
            </a:r>
            <a:r>
              <a:rPr lang="it-IT" dirty="0" err="1"/>
              <a:t>Joe</a:t>
            </a:r>
            <a:r>
              <a:rPr lang="it-IT" dirty="0"/>
              <a:t> – un forzuto marinaio americano –, </a:t>
            </a:r>
            <a:r>
              <a:rPr lang="it-IT" dirty="0" err="1"/>
              <a:t>Luza</a:t>
            </a:r>
            <a:r>
              <a:rPr lang="it-IT" dirty="0"/>
              <a:t> – un profugo giuliano </a:t>
            </a:r>
            <a:r>
              <a:rPr lang="it-IT" dirty="0" err="1"/>
              <a:t>aff</a:t>
            </a:r>
            <a:r>
              <a:rPr lang="it-IT" dirty="0"/>
              <a:t> etto da nanismo – e il dott. Vivaldi che, nelle vesti di antagonista-ambiguo, fornisce a Roger una pista per avvicinarsi a suo padre ».</a:t>
            </a:r>
            <a:endParaRPr lang="fr-FR"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a:p>
            <a:pPr marL="285750" indent="-285750">
              <a:buFontTx/>
              <a:buChar char="-"/>
            </a:pPr>
            <a:endParaRPr lang="fr-FR" b="1" dirty="0"/>
          </a:p>
        </p:txBody>
      </p:sp>
    </p:spTree>
    <p:extLst>
      <p:ext uri="{BB962C8B-B14F-4D97-AF65-F5344CB8AC3E}">
        <p14:creationId xmlns:p14="http://schemas.microsoft.com/office/powerpoint/2010/main" val="415406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29F18C1-50EF-4381-4D59-A736E8293E68}"/>
              </a:ext>
            </a:extLst>
          </p:cNvPr>
          <p:cNvSpPr txBox="1"/>
          <p:nvPr/>
        </p:nvSpPr>
        <p:spPr>
          <a:xfrm>
            <a:off x="938212" y="1859339"/>
            <a:ext cx="10315575" cy="3139321"/>
          </a:xfrm>
          <a:prstGeom prst="rect">
            <a:avLst/>
          </a:prstGeom>
          <a:noFill/>
        </p:spPr>
        <p:txBody>
          <a:bodyPr wrap="square" rtlCol="0">
            <a:spAutoFit/>
          </a:bodyPr>
          <a:lstStyle/>
          <a:p>
            <a:pPr marL="285750" indent="-285750">
              <a:buFontTx/>
              <a:buChar char="-"/>
            </a:pPr>
            <a:r>
              <a:rPr lang="fr-FR" b="1" dirty="0"/>
              <a:t>La </a:t>
            </a:r>
            <a:r>
              <a:rPr lang="fr-FR" b="1" dirty="0" err="1"/>
              <a:t>storia</a:t>
            </a:r>
            <a:r>
              <a:rPr lang="fr-FR" b="1" dirty="0"/>
              <a:t> </a:t>
            </a:r>
            <a:r>
              <a:rPr lang="fr-FR" b="1" dirty="0" err="1"/>
              <a:t>del</a:t>
            </a:r>
            <a:r>
              <a:rPr lang="fr-FR" b="1" dirty="0"/>
              <a:t> film </a:t>
            </a:r>
            <a:r>
              <a:rPr lang="fr-FR" b="1" dirty="0" err="1"/>
              <a:t>inizia</a:t>
            </a:r>
            <a:r>
              <a:rPr lang="fr-FR" b="1" dirty="0"/>
              <a:t> </a:t>
            </a:r>
            <a:r>
              <a:rPr lang="fr-FR" b="1" dirty="0" err="1"/>
              <a:t>nel</a:t>
            </a:r>
            <a:r>
              <a:rPr lang="fr-FR" b="1" dirty="0"/>
              <a:t> 1949</a:t>
            </a:r>
            <a:r>
              <a:rPr lang="fr-FR" dirty="0"/>
              <a:t> = Soldati tenta di </a:t>
            </a:r>
            <a:r>
              <a:rPr lang="fr-FR" dirty="0" err="1"/>
              <a:t>ottenere</a:t>
            </a:r>
            <a:r>
              <a:rPr lang="fr-FR" dirty="0"/>
              <a:t> dei </a:t>
            </a:r>
            <a:r>
              <a:rPr lang="fr-FR" dirty="0" err="1"/>
              <a:t>finanziamenti</a:t>
            </a:r>
            <a:r>
              <a:rPr lang="fr-FR" dirty="0"/>
              <a:t> per </a:t>
            </a:r>
            <a:r>
              <a:rPr lang="fr-FR" dirty="0" err="1"/>
              <a:t>trarre</a:t>
            </a:r>
            <a:r>
              <a:rPr lang="fr-FR" dirty="0"/>
              <a:t> un film da un </a:t>
            </a:r>
            <a:r>
              <a:rPr lang="fr-FR" dirty="0" err="1"/>
              <a:t>racconto</a:t>
            </a:r>
            <a:r>
              <a:rPr lang="fr-FR" dirty="0"/>
              <a:t> </a:t>
            </a:r>
            <a:r>
              <a:rPr lang="fr-FR" dirty="0" err="1"/>
              <a:t>incompiuto</a:t>
            </a:r>
            <a:r>
              <a:rPr lang="fr-FR" dirty="0"/>
              <a:t> </a:t>
            </a:r>
            <a:r>
              <a:rPr lang="fr-FR" dirty="0" err="1"/>
              <a:t>dello</a:t>
            </a:r>
            <a:r>
              <a:rPr lang="fr-FR" dirty="0"/>
              <a:t> </a:t>
            </a:r>
            <a:r>
              <a:rPr lang="fr-FR" dirty="0" err="1"/>
              <a:t>scrittore</a:t>
            </a:r>
            <a:r>
              <a:rPr lang="fr-FR" dirty="0"/>
              <a:t> </a:t>
            </a:r>
            <a:r>
              <a:rPr lang="fr-FR" dirty="0" err="1"/>
              <a:t>inglese</a:t>
            </a:r>
            <a:r>
              <a:rPr lang="fr-FR" dirty="0"/>
              <a:t> Graham Green (« The </a:t>
            </a:r>
            <a:r>
              <a:rPr lang="fr-FR" dirty="0" err="1"/>
              <a:t>stranger’s</a:t>
            </a:r>
            <a:r>
              <a:rPr lang="fr-FR" dirty="0"/>
              <a:t> hand »).</a:t>
            </a:r>
          </a:p>
          <a:p>
            <a:pPr marL="285750" indent="-285750">
              <a:buFontTx/>
              <a:buChar char="-"/>
            </a:pPr>
            <a:endParaRPr lang="fr-FR" dirty="0"/>
          </a:p>
          <a:p>
            <a:pPr marL="285750" indent="-285750">
              <a:buFontTx/>
              <a:buChar char="-"/>
            </a:pPr>
            <a:endParaRPr lang="fr-FR" dirty="0"/>
          </a:p>
          <a:p>
            <a:pPr marL="285750" indent="-285750">
              <a:buFontTx/>
              <a:buChar char="-"/>
            </a:pPr>
            <a:r>
              <a:rPr lang="fr-FR" b="1" dirty="0" err="1"/>
              <a:t>Nel</a:t>
            </a:r>
            <a:r>
              <a:rPr lang="fr-FR" b="1" dirty="0"/>
              <a:t> 1953 Soldati </a:t>
            </a:r>
            <a:r>
              <a:rPr lang="fr-FR" b="1" dirty="0" err="1"/>
              <a:t>riesce</a:t>
            </a:r>
            <a:r>
              <a:rPr lang="fr-FR" b="1" dirty="0"/>
              <a:t> a </a:t>
            </a:r>
            <a:r>
              <a:rPr lang="fr-FR" b="1" dirty="0" err="1"/>
              <a:t>scrivere</a:t>
            </a:r>
            <a:r>
              <a:rPr lang="fr-FR" b="1" dirty="0"/>
              <a:t> e </a:t>
            </a:r>
            <a:r>
              <a:rPr lang="fr-FR" b="1" dirty="0" err="1"/>
              <a:t>realizzare</a:t>
            </a:r>
            <a:r>
              <a:rPr lang="fr-FR" b="1" dirty="0"/>
              <a:t> il film </a:t>
            </a:r>
            <a:r>
              <a:rPr lang="fr-FR" dirty="0"/>
              <a:t>con </a:t>
            </a:r>
            <a:r>
              <a:rPr lang="fr-FR" dirty="0" err="1"/>
              <a:t>enormi</a:t>
            </a:r>
            <a:r>
              <a:rPr lang="fr-FR" dirty="0"/>
              <a:t> </a:t>
            </a:r>
            <a:r>
              <a:rPr lang="fr-FR" dirty="0" err="1"/>
              <a:t>difficoltà</a:t>
            </a:r>
            <a:r>
              <a:rPr lang="fr-FR" dirty="0"/>
              <a:t> </a:t>
            </a:r>
            <a:r>
              <a:rPr lang="fr-FR" dirty="0" err="1"/>
              <a:t>finanziarie</a:t>
            </a:r>
            <a:r>
              <a:rPr lang="fr-FR" dirty="0"/>
              <a:t> a causa </a:t>
            </a:r>
            <a:r>
              <a:rPr lang="fr-FR" dirty="0" err="1"/>
              <a:t>del</a:t>
            </a:r>
            <a:r>
              <a:rPr lang="fr-FR" dirty="0"/>
              <a:t> </a:t>
            </a:r>
            <a:r>
              <a:rPr lang="fr-FR" dirty="0" err="1"/>
              <a:t>fallimento</a:t>
            </a:r>
            <a:r>
              <a:rPr lang="fr-FR" dirty="0"/>
              <a:t> </a:t>
            </a:r>
            <a:r>
              <a:rPr lang="fr-FR" dirty="0" err="1"/>
              <a:t>economico</a:t>
            </a:r>
            <a:r>
              <a:rPr lang="fr-FR" dirty="0"/>
              <a:t> di Peter Moore, il </a:t>
            </a:r>
            <a:r>
              <a:rPr lang="fr-FR" dirty="0" err="1"/>
              <a:t>produttore</a:t>
            </a:r>
            <a:r>
              <a:rPr lang="fr-FR" dirty="0"/>
              <a:t> </a:t>
            </a:r>
            <a:r>
              <a:rPr lang="fr-FR" dirty="0" err="1"/>
              <a:t>inglese</a:t>
            </a:r>
            <a:r>
              <a:rPr lang="fr-FR" dirty="0"/>
              <a:t> </a:t>
            </a:r>
            <a:r>
              <a:rPr lang="fr-FR" dirty="0" err="1"/>
              <a:t>della</a:t>
            </a:r>
            <a:r>
              <a:rPr lang="fr-FR" dirty="0"/>
              <a:t> </a:t>
            </a:r>
            <a:r>
              <a:rPr lang="fr-FR" dirty="0" err="1"/>
              <a:t>pellicola</a:t>
            </a:r>
            <a:r>
              <a:rPr lang="fr-FR" dirty="0"/>
              <a:t>.</a:t>
            </a:r>
          </a:p>
          <a:p>
            <a:pPr marL="285750" indent="-285750">
              <a:buFontTx/>
              <a:buChar char="-"/>
            </a:pPr>
            <a:endParaRPr lang="fr-FR" dirty="0"/>
          </a:p>
          <a:p>
            <a:pPr marL="285750" indent="-285750">
              <a:buFontTx/>
              <a:buChar char="-"/>
            </a:pPr>
            <a:r>
              <a:rPr lang="fr-FR" b="1" dirty="0"/>
              <a:t>La </a:t>
            </a:r>
            <a:r>
              <a:rPr lang="fr-FR" b="1" dirty="0" err="1"/>
              <a:t>scrittura</a:t>
            </a:r>
            <a:r>
              <a:rPr lang="fr-FR" b="1" dirty="0"/>
              <a:t> </a:t>
            </a:r>
            <a:r>
              <a:rPr lang="fr-FR" b="1" dirty="0" err="1"/>
              <a:t>della</a:t>
            </a:r>
            <a:r>
              <a:rPr lang="fr-FR" b="1" dirty="0"/>
              <a:t> </a:t>
            </a:r>
            <a:r>
              <a:rPr lang="fr-FR" b="1" dirty="0" err="1"/>
              <a:t>sceneggiatura</a:t>
            </a:r>
            <a:r>
              <a:rPr lang="fr-FR" dirty="0"/>
              <a:t> </a:t>
            </a:r>
            <a:r>
              <a:rPr lang="fr-FR" dirty="0" err="1"/>
              <a:t>coinvolge</a:t>
            </a:r>
            <a:r>
              <a:rPr lang="fr-FR" dirty="0"/>
              <a:t> più </a:t>
            </a:r>
            <a:r>
              <a:rPr lang="fr-FR" dirty="0" err="1"/>
              <a:t>autori</a:t>
            </a:r>
            <a:r>
              <a:rPr lang="fr-FR" dirty="0"/>
              <a:t>: Graham Greene (</a:t>
            </a:r>
            <a:r>
              <a:rPr lang="fr-FR" dirty="0" err="1"/>
              <a:t>autore</a:t>
            </a:r>
            <a:r>
              <a:rPr lang="fr-FR" dirty="0"/>
              <a:t> </a:t>
            </a:r>
            <a:r>
              <a:rPr lang="fr-FR" dirty="0" err="1"/>
              <a:t>del</a:t>
            </a:r>
            <a:r>
              <a:rPr lang="fr-FR" dirty="0"/>
              <a:t> </a:t>
            </a:r>
            <a:r>
              <a:rPr lang="fr-FR" dirty="0" err="1"/>
              <a:t>racconto</a:t>
            </a:r>
            <a:r>
              <a:rPr lang="fr-FR" dirty="0"/>
              <a:t> </a:t>
            </a:r>
            <a:r>
              <a:rPr lang="fr-FR" dirty="0" err="1"/>
              <a:t>incompiuto</a:t>
            </a:r>
            <a:r>
              <a:rPr lang="fr-FR" dirty="0"/>
              <a:t>), Soldati, Giorgio Bassani (</a:t>
            </a:r>
            <a:r>
              <a:rPr lang="fr-FR" dirty="0" err="1"/>
              <a:t>autore</a:t>
            </a:r>
            <a:r>
              <a:rPr lang="fr-FR" dirty="0"/>
              <a:t> </a:t>
            </a:r>
            <a:r>
              <a:rPr lang="fr-FR" dirty="0" err="1"/>
              <a:t>del</a:t>
            </a:r>
            <a:r>
              <a:rPr lang="fr-FR" dirty="0"/>
              <a:t> </a:t>
            </a:r>
            <a:r>
              <a:rPr lang="fr-FR" dirty="0" err="1"/>
              <a:t>fnale</a:t>
            </a:r>
            <a:r>
              <a:rPr lang="fr-FR" dirty="0"/>
              <a:t> </a:t>
            </a:r>
            <a:r>
              <a:rPr lang="fr-FR" dirty="0" err="1"/>
              <a:t>mancante</a:t>
            </a:r>
            <a:r>
              <a:rPr lang="fr-FR" dirty="0"/>
              <a:t> e di un primo </a:t>
            </a:r>
            <a:r>
              <a:rPr lang="fr-FR" dirty="0" err="1"/>
              <a:t>trattamento</a:t>
            </a:r>
            <a:r>
              <a:rPr lang="fr-FR" dirty="0"/>
              <a:t>) e Guy Elmes (</a:t>
            </a:r>
            <a:r>
              <a:rPr lang="fr-FR" dirty="0" err="1"/>
              <a:t>uno</a:t>
            </a:r>
            <a:r>
              <a:rPr lang="fr-FR" dirty="0"/>
              <a:t> </a:t>
            </a:r>
            <a:r>
              <a:rPr lang="fr-FR" dirty="0" err="1"/>
              <a:t>sceneggiatore</a:t>
            </a:r>
            <a:r>
              <a:rPr lang="fr-FR" dirty="0"/>
              <a:t> </a:t>
            </a:r>
            <a:r>
              <a:rPr lang="fr-FR" dirty="0" err="1"/>
              <a:t>inglese</a:t>
            </a:r>
            <a:r>
              <a:rPr lang="fr-FR" dirty="0"/>
              <a:t>).</a:t>
            </a:r>
          </a:p>
          <a:p>
            <a:pPr marL="285750" indent="-285750">
              <a:buFontTx/>
              <a:buChar char="-"/>
            </a:pPr>
            <a:endParaRPr lang="fr-FR" dirty="0"/>
          </a:p>
        </p:txBody>
      </p:sp>
      <p:sp>
        <p:nvSpPr>
          <p:cNvPr id="3" name="CasellaDiTesto 2">
            <a:extLst>
              <a:ext uri="{FF2B5EF4-FFF2-40B4-BE49-F238E27FC236}">
                <a16:creationId xmlns:a16="http://schemas.microsoft.com/office/drawing/2014/main" id="{35103CFA-DBC3-5FE5-CB2D-DEB027A5170D}"/>
              </a:ext>
            </a:extLst>
          </p:cNvPr>
          <p:cNvSpPr txBox="1"/>
          <p:nvPr/>
        </p:nvSpPr>
        <p:spPr>
          <a:xfrm>
            <a:off x="885825" y="733425"/>
            <a:ext cx="11049000" cy="646331"/>
          </a:xfrm>
          <a:prstGeom prst="rect">
            <a:avLst/>
          </a:prstGeom>
          <a:noFill/>
        </p:spPr>
        <p:txBody>
          <a:bodyPr wrap="square" rtlCol="0">
            <a:spAutoFit/>
          </a:bodyPr>
          <a:lstStyle/>
          <a:p>
            <a:r>
              <a:rPr lang="fr-FR" sz="3600" dirty="0">
                <a:highlight>
                  <a:srgbClr val="FFFF00"/>
                </a:highlight>
              </a:rPr>
              <a:t>LA MANO DELLO STRANIERO film di M. Soldati</a:t>
            </a:r>
          </a:p>
        </p:txBody>
      </p:sp>
    </p:spTree>
    <p:extLst>
      <p:ext uri="{BB962C8B-B14F-4D97-AF65-F5344CB8AC3E}">
        <p14:creationId xmlns:p14="http://schemas.microsoft.com/office/powerpoint/2010/main" val="1515842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C6C3290-1538-85C2-D1A6-2D1C411F55A8}"/>
              </a:ext>
            </a:extLst>
          </p:cNvPr>
          <p:cNvSpPr txBox="1"/>
          <p:nvPr/>
        </p:nvSpPr>
        <p:spPr>
          <a:xfrm>
            <a:off x="952500" y="123825"/>
            <a:ext cx="10506075" cy="584775"/>
          </a:xfrm>
          <a:prstGeom prst="rect">
            <a:avLst/>
          </a:prstGeom>
          <a:noFill/>
        </p:spPr>
        <p:txBody>
          <a:bodyPr wrap="square" rtlCol="0">
            <a:spAutoFit/>
          </a:bodyPr>
          <a:lstStyle/>
          <a:p>
            <a:r>
              <a:rPr lang="fr-FR" sz="3200" dirty="0">
                <a:highlight>
                  <a:srgbClr val="FFFF00"/>
                </a:highlight>
              </a:rPr>
              <a:t>PROBLEMI DI ATTRIBUZIONE DELLA SCENEGGIATURA</a:t>
            </a:r>
          </a:p>
        </p:txBody>
      </p:sp>
      <p:sp>
        <p:nvSpPr>
          <p:cNvPr id="3" name="CasellaDiTesto 2">
            <a:extLst>
              <a:ext uri="{FF2B5EF4-FFF2-40B4-BE49-F238E27FC236}">
                <a16:creationId xmlns:a16="http://schemas.microsoft.com/office/drawing/2014/main" id="{40A8A7A3-DD4B-3F1D-23A2-EC73CF01AA88}"/>
              </a:ext>
            </a:extLst>
          </p:cNvPr>
          <p:cNvSpPr txBox="1"/>
          <p:nvPr/>
        </p:nvSpPr>
        <p:spPr>
          <a:xfrm>
            <a:off x="247650" y="948690"/>
            <a:ext cx="11087100" cy="5909310"/>
          </a:xfrm>
          <a:prstGeom prst="rect">
            <a:avLst/>
          </a:prstGeom>
          <a:noFill/>
        </p:spPr>
        <p:txBody>
          <a:bodyPr wrap="square" rtlCol="0">
            <a:spAutoFit/>
          </a:bodyPr>
          <a:lstStyle/>
          <a:p>
            <a:r>
              <a:rPr lang="fr-FR" b="1" u="sng" dirty="0" err="1"/>
              <a:t>Titoli</a:t>
            </a:r>
            <a:r>
              <a:rPr lang="fr-FR" b="1" u="sng" dirty="0"/>
              <a:t> di testa </a:t>
            </a:r>
            <a:r>
              <a:rPr lang="fr-FR" b="1" u="sng" dirty="0" err="1"/>
              <a:t>del</a:t>
            </a:r>
            <a:r>
              <a:rPr lang="fr-FR" b="1" u="sng" dirty="0"/>
              <a:t> film: </a:t>
            </a:r>
          </a:p>
          <a:p>
            <a:endParaRPr lang="fr-FR" dirty="0"/>
          </a:p>
          <a:p>
            <a:r>
              <a:rPr lang="fr-FR" dirty="0" err="1"/>
              <a:t>Autore</a:t>
            </a:r>
            <a:r>
              <a:rPr lang="fr-FR" dirty="0"/>
              <a:t> </a:t>
            </a:r>
            <a:r>
              <a:rPr lang="fr-FR" dirty="0" err="1"/>
              <a:t>del</a:t>
            </a:r>
            <a:r>
              <a:rPr lang="fr-FR" dirty="0"/>
              <a:t> </a:t>
            </a:r>
            <a:r>
              <a:rPr lang="fr-FR" dirty="0" err="1"/>
              <a:t>soggetto</a:t>
            </a:r>
            <a:r>
              <a:rPr lang="fr-FR" dirty="0"/>
              <a:t>: Graham Greene</a:t>
            </a:r>
          </a:p>
          <a:p>
            <a:r>
              <a:rPr lang="fr-FR" dirty="0" err="1"/>
              <a:t>Sceneggiatori</a:t>
            </a:r>
            <a:r>
              <a:rPr lang="fr-FR" dirty="0"/>
              <a:t>: Mario Soldati, Giorgio Bassani e Guy Elmes</a:t>
            </a:r>
          </a:p>
          <a:p>
            <a:endParaRPr lang="fr-FR" dirty="0"/>
          </a:p>
          <a:p>
            <a:endParaRPr lang="fr-FR" dirty="0"/>
          </a:p>
          <a:p>
            <a:r>
              <a:rPr lang="fr-FR" b="1" u="sng" dirty="0" err="1"/>
              <a:t>Dichiarazione</a:t>
            </a:r>
            <a:r>
              <a:rPr lang="fr-FR" b="1" u="sng" dirty="0"/>
              <a:t> di Bassani:</a:t>
            </a:r>
          </a:p>
          <a:p>
            <a:endParaRPr lang="fr-FR" dirty="0"/>
          </a:p>
          <a:p>
            <a:pPr algn="just"/>
            <a:r>
              <a:rPr lang="it-IT" sz="1800" b="0" i="0" u="none" strike="noStrike" baseline="0" dirty="0">
                <a:latin typeface="Times New Roman" panose="02020603050405020304" pitchFamily="18" charset="0"/>
                <a:cs typeface="Times New Roman" panose="02020603050405020304" pitchFamily="18" charset="0"/>
              </a:rPr>
              <a:t>« Una sera parlammo, Soldati e io, di un racconto di Graham Greene, </a:t>
            </a:r>
            <a:r>
              <a:rPr lang="it-IT" sz="1800" b="0" i="1" u="none" strike="noStrike" baseline="0" dirty="0">
                <a:latin typeface="Times New Roman" panose="02020603050405020304" pitchFamily="18" charset="0"/>
                <a:cs typeface="Times New Roman" panose="02020603050405020304" pitchFamily="18" charset="0"/>
              </a:rPr>
              <a:t>La mano dello straniero</a:t>
            </a:r>
            <a:r>
              <a:rPr lang="it-IT" sz="1800" b="0" i="0" u="none" strike="noStrike" baseline="0" dirty="0">
                <a:latin typeface="Times New Roman" panose="02020603050405020304" pitchFamily="18" charset="0"/>
                <a:cs typeface="Times New Roman" panose="02020603050405020304" pitchFamily="18" charset="0"/>
              </a:rPr>
              <a:t>. Un racconto stupendo, ma incompiuto. Soldati diceva che se fosse stato fi nito ne sarebbe venuto fuori un bel film, ma Greene non voleva finirlo. Allora io mi provai, così per ridere, a trovare il finale. Avevamo incominciato per scherzo e finimmo</a:t>
            </a:r>
          </a:p>
          <a:p>
            <a:pPr algn="just"/>
            <a:r>
              <a:rPr lang="it-IT" sz="1800" b="0" i="0" u="none" strike="noStrike" baseline="0" dirty="0">
                <a:latin typeface="Times New Roman" panose="02020603050405020304" pitchFamily="18" charset="0"/>
                <a:cs typeface="Times New Roman" panose="02020603050405020304" pitchFamily="18" charset="0"/>
              </a:rPr>
              <a:t>sul serio: il racconto era lungo ottanta cartelle, io ne scrissi altre ottanta. [...] Soldati andò a Londra e lo fece leggere a Greene. Tornando mi raccontò che lui stava lì, con la sua pipa in bocca e mugugnava ‘Sì, sì, non è mica malvagio’. Lo guardava sorpreso, forse gli faceva anche rabbia che mi fosse riuscito di finirlo. Ci mettemmo d’accordo</a:t>
            </a:r>
          </a:p>
          <a:p>
            <a:pPr algn="just"/>
            <a:r>
              <a:rPr lang="it-IT" sz="1800" b="0" i="0" u="none" strike="noStrike" baseline="0" dirty="0">
                <a:latin typeface="Times New Roman" panose="02020603050405020304" pitchFamily="18" charset="0"/>
                <a:cs typeface="Times New Roman" panose="02020603050405020304" pitchFamily="18" charset="0"/>
              </a:rPr>
              <a:t>e decidemmo di fare il fi lm. Nessuno l’avrebbe saputo, così Greene accettò. </a:t>
            </a:r>
            <a:r>
              <a:rPr lang="it-IT" sz="1800" b="0" i="1" u="none" strike="noStrike" baseline="0" dirty="0">
                <a:latin typeface="Times New Roman" panose="02020603050405020304" pitchFamily="18" charset="0"/>
                <a:cs typeface="Times New Roman" panose="02020603050405020304" pitchFamily="18" charset="0"/>
              </a:rPr>
              <a:t>La mano dello straniero </a:t>
            </a:r>
            <a:r>
              <a:rPr lang="it-IT" sz="1800" b="0" i="0" u="none" strike="noStrike" baseline="0" dirty="0">
                <a:latin typeface="Times New Roman" panose="02020603050405020304" pitchFamily="18" charset="0"/>
                <a:cs typeface="Times New Roman" panose="02020603050405020304" pitchFamily="18" charset="0"/>
              </a:rPr>
              <a:t>fu girato e venne bene. Graham Greene guadagnò trenta milioni. Io solo uno. Crede che lui mi abbia mai scritto due righe per dirmi grazie? […] Ora questa faccenda mi fa ridere, ma allora ci rimasi male. E non è detto che un giorno o l’altro io quel racconto non lo pubblichi. Ci sarà da divertirsi ».</a:t>
            </a:r>
          </a:p>
          <a:p>
            <a:pPr algn="just"/>
            <a:endParaRPr lang="it-IT" sz="1800" b="0" i="0" u="none" strike="noStrike" baseline="0" dirty="0">
              <a:latin typeface="Times New Roman" panose="02020603050405020304" pitchFamily="18" charset="0"/>
              <a:cs typeface="Times New Roman" panose="02020603050405020304" pitchFamily="18" charset="0"/>
            </a:endParaRPr>
          </a:p>
          <a:p>
            <a:pPr algn="l"/>
            <a:r>
              <a:rPr lang="it-IT" sz="1800" b="1" i="0" u="none" strike="noStrike" baseline="0" dirty="0">
                <a:latin typeface="AGaramondPro-Regular"/>
              </a:rPr>
              <a:t>M. Delfini, </a:t>
            </a:r>
            <a:r>
              <a:rPr lang="it-IT" sz="1800" b="1" i="1" u="none" strike="noStrike" baseline="0" dirty="0">
                <a:latin typeface="AGaramondPro-Italic"/>
              </a:rPr>
              <a:t>Non mi piace fare il romanziere. Sono un poeta</a:t>
            </a:r>
            <a:r>
              <a:rPr lang="it-IT" sz="1800" b="1" i="0" u="none" strike="noStrike" baseline="0" dirty="0">
                <a:latin typeface="AGaramondPro-Regular"/>
              </a:rPr>
              <a:t>, in B. </a:t>
            </a:r>
            <a:r>
              <a:rPr lang="it-IT" sz="1800" b="1" i="0" u="none" strike="noStrike" baseline="0" dirty="0" err="1">
                <a:latin typeface="AGaramondPro-Regular"/>
              </a:rPr>
              <a:t>Pecchiari</a:t>
            </a:r>
            <a:r>
              <a:rPr lang="it-IT" sz="1800" b="1" i="0" u="none" strike="noStrike" baseline="0" dirty="0">
                <a:latin typeface="AGaramondPro-Regular"/>
              </a:rPr>
              <a:t>, D. Scarpa (a cura di), </a:t>
            </a:r>
            <a:r>
              <a:rPr lang="it-IT" sz="1800" b="1" i="1" u="none" strike="noStrike" baseline="0" dirty="0">
                <a:latin typeface="AGaramondPro-Italic"/>
              </a:rPr>
              <a:t>Giorgio Bassani. Interviste 1955-1993</a:t>
            </a:r>
            <a:r>
              <a:rPr lang="it-IT" sz="1800" b="1" i="0" u="none" strike="noStrike" baseline="0" dirty="0">
                <a:latin typeface="AGaramondPro-Regular"/>
              </a:rPr>
              <a:t>, cit., pp. 89-90.</a:t>
            </a:r>
            <a:endParaRPr lang="fr-F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53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3B4ED1C-34E2-34DA-BF20-9E0B74F6B576}"/>
              </a:ext>
            </a:extLst>
          </p:cNvPr>
          <p:cNvSpPr txBox="1"/>
          <p:nvPr/>
        </p:nvSpPr>
        <p:spPr>
          <a:xfrm>
            <a:off x="1028700" y="876300"/>
            <a:ext cx="10458450" cy="5632311"/>
          </a:xfrm>
          <a:prstGeom prst="rect">
            <a:avLst/>
          </a:prstGeom>
          <a:noFill/>
        </p:spPr>
        <p:txBody>
          <a:bodyPr wrap="square" rtlCol="0">
            <a:spAutoFit/>
          </a:bodyPr>
          <a:lstStyle/>
          <a:p>
            <a:r>
              <a:rPr lang="fr-FR" b="1" u="sng" dirty="0" err="1"/>
              <a:t>Dichiarazione</a:t>
            </a:r>
            <a:r>
              <a:rPr lang="fr-FR" b="1" u="sng" dirty="0"/>
              <a:t> di Graham Greene</a:t>
            </a:r>
            <a:r>
              <a:rPr lang="fr-FR" u="sng" dirty="0"/>
              <a:t>: </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finished script is almost exclusively the work of Guy Elmes, although in order to satisfy Italian quota rules, Moore [il </a:t>
            </a:r>
            <a:r>
              <a:rPr lang="en-US" sz="1800" b="0" i="0" u="none" strike="noStrike" baseline="0" dirty="0" err="1">
                <a:solidFill>
                  <a:srgbClr val="000000"/>
                </a:solidFill>
                <a:latin typeface="Times New Roman" panose="02020603050405020304" pitchFamily="18" charset="0"/>
              </a:rPr>
              <a:t>produttore</a:t>
            </a:r>
            <a:r>
              <a:rPr lang="en-US" sz="1800" b="0" i="0" u="none" strike="noStrike" baseline="0" dirty="0">
                <a:solidFill>
                  <a:srgbClr val="000000"/>
                </a:solidFill>
                <a:latin typeface="Times New Roman" panose="02020603050405020304" pitchFamily="18" charset="0"/>
              </a:rPr>
              <a:t>] was obliged to hire and credit Giorgio Bassani for his advice on the authentic Venetian expression, </a:t>
            </a:r>
            <a:r>
              <a:rPr lang="en-US" sz="1800" b="0" i="0" u="none" strike="noStrike" baseline="0" dirty="0" err="1">
                <a:solidFill>
                  <a:srgbClr val="000000"/>
                </a:solidFill>
                <a:latin typeface="Times New Roman" panose="02020603050405020304" pitchFamily="18" charset="0"/>
              </a:rPr>
              <a:t>uded</a:t>
            </a:r>
            <a:r>
              <a:rPr lang="en-US" sz="1800" b="0" i="0" u="none" strike="noStrike" baseline="0" dirty="0">
                <a:solidFill>
                  <a:srgbClr val="000000"/>
                </a:solidFill>
                <a:latin typeface="Times New Roman" panose="02020603050405020304" pitchFamily="18" charset="0"/>
              </a:rPr>
              <a:t>, chiefly, by Eduardo </a:t>
            </a:r>
            <a:r>
              <a:rPr lang="en-US" sz="1800" b="0" i="0" u="none" strike="noStrike" baseline="0" dirty="0" err="1">
                <a:solidFill>
                  <a:srgbClr val="000000"/>
                </a:solidFill>
                <a:latin typeface="Times New Roman" panose="02020603050405020304" pitchFamily="18" charset="0"/>
              </a:rPr>
              <a:t>Cianelli's</a:t>
            </a:r>
            <a:r>
              <a:rPr lang="en-US" sz="1800" b="0" i="0" u="none" strike="noStrike" baseline="0" dirty="0">
                <a:solidFill>
                  <a:srgbClr val="000000"/>
                </a:solidFill>
                <a:latin typeface="Times New Roman" panose="02020603050405020304" pitchFamily="18" charset="0"/>
              </a:rPr>
              <a:t> Commissioner.</a:t>
            </a:r>
          </a:p>
          <a:p>
            <a:endParaRPr lang="en-US" sz="1800" b="0" i="0" u="none" strike="noStrike" baseline="0" dirty="0">
              <a:solidFill>
                <a:srgbClr val="000000"/>
              </a:solidFill>
              <a:latin typeface="Times New Roman" panose="02020603050405020304" pitchFamily="18" charset="0"/>
            </a:endParaRPr>
          </a:p>
          <a:p>
            <a:r>
              <a:rPr lang="en-US" sz="1600" b="0" i="0" u="none" strike="noStrike" baseline="0" dirty="0">
                <a:solidFill>
                  <a:srgbClr val="000000"/>
                </a:solidFill>
                <a:latin typeface="Times New Roman" panose="02020603050405020304" pitchFamily="18" charset="0"/>
              </a:rPr>
              <a:t>David Parkinson, </a:t>
            </a:r>
            <a:r>
              <a:rPr lang="en-US" sz="1600" b="0" i="1" u="none" strike="noStrike" baseline="0" dirty="0">
                <a:solidFill>
                  <a:srgbClr val="000000"/>
                </a:solidFill>
                <a:latin typeface="Times New Roman" panose="02020603050405020304" pitchFamily="18" charset="0"/>
              </a:rPr>
              <a:t>The Graham Greene film reader: Reviews, Essays, Interviews &amp; Film Stories</a:t>
            </a:r>
            <a:r>
              <a:rPr lang="en-US" sz="1600" b="0" i="0" u="none" strike="noStrike" baseline="0" dirty="0">
                <a:solidFill>
                  <a:srgbClr val="000000"/>
                </a:solidFill>
                <a:latin typeface="Times New Roman" panose="02020603050405020304" pitchFamily="18" charset="0"/>
              </a:rPr>
              <a:t>, Applause Books, New York, 1995, cit., p. 620. </a:t>
            </a:r>
          </a:p>
          <a:p>
            <a:endParaRPr lang="en-US"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 </a:t>
            </a:r>
            <a:endParaRPr lang="fr-FR" dirty="0"/>
          </a:p>
          <a:p>
            <a:r>
              <a:rPr lang="fr-FR" b="1" u="sng" dirty="0" err="1"/>
              <a:t>Dichiarazione</a:t>
            </a:r>
            <a:r>
              <a:rPr lang="fr-FR" b="1" u="sng" dirty="0"/>
              <a:t> di Guy Elmes: </a:t>
            </a:r>
          </a:p>
          <a:p>
            <a:endParaRPr lang="fr-FR" b="1" dirty="0"/>
          </a:p>
          <a:p>
            <a:r>
              <a:rPr lang="it-IT" sz="1800" b="0" i="0" u="none" strike="noStrike" baseline="0" dirty="0">
                <a:solidFill>
                  <a:srgbClr val="000000"/>
                </a:solidFill>
                <a:latin typeface="Times New Roman" panose="02020603050405020304" pitchFamily="18" charset="0"/>
              </a:rPr>
              <a:t>« Graham, Trevor Howard e tutti gli altri piombarono a Venezia. […] Avevamo in Mario un regista assolutamente inetto; Graham lesse il mio copione e si limitò a ridacchiare. Ci rendemmo conto poi, dopo che avevamo iniziato a girare, che certe cose non funzionavano, così lui ed io iniziammo a sederci in Piazza a Venezia. Greene giocherellava con la matita e qualche volta scriveva una battuta. A parte questo non mi ricordo nessun altro intervento. A quel punto non parlavo italiano e volevamo mantenere i diritti del film anche per il mercato italiano e così fu fatto venire Bassani che mi insegnò alcune parole come «ciao» ».</a:t>
            </a:r>
            <a:endParaRPr lang="fr-FR" dirty="0"/>
          </a:p>
          <a:p>
            <a:endParaRPr lang="it-IT" sz="1800" b="0" i="0" u="none" strike="noStrike" baseline="0" dirty="0">
              <a:solidFill>
                <a:srgbClr val="000000"/>
              </a:solidFill>
              <a:latin typeface="Times New Roman" panose="02020603050405020304" pitchFamily="18" charset="0"/>
            </a:endParaRPr>
          </a:p>
          <a:p>
            <a:r>
              <a:rPr lang="it-IT" sz="1600" b="0" i="0" u="none" strike="noStrike" baseline="0" dirty="0">
                <a:solidFill>
                  <a:srgbClr val="000000"/>
                </a:solidFill>
                <a:latin typeface="Times New Roman" panose="02020603050405020304" pitchFamily="18" charset="0"/>
              </a:rPr>
              <a:t>Paolo Bertinetti, Gianni Volpi, </a:t>
            </a:r>
            <a:r>
              <a:rPr lang="it-IT" sz="1600" b="0" i="1" u="none" strike="noStrike" baseline="0" dirty="0">
                <a:solidFill>
                  <a:srgbClr val="000000"/>
                </a:solidFill>
                <a:latin typeface="Times New Roman" panose="02020603050405020304" pitchFamily="18" charset="0"/>
              </a:rPr>
              <a:t>Effetto Greene. Graham Greene e il cinema</a:t>
            </a:r>
            <a:r>
              <a:rPr lang="it-IT" sz="1600" b="0" i="0" u="none" strike="noStrike" baseline="0" dirty="0">
                <a:solidFill>
                  <a:srgbClr val="000000"/>
                </a:solidFill>
                <a:latin typeface="Times New Roman" panose="02020603050405020304" pitchFamily="18" charset="0"/>
              </a:rPr>
              <a:t>, Roma, Bulzoni, 1990, pp. 131-132</a:t>
            </a:r>
            <a:r>
              <a:rPr lang="it-IT" sz="1800" b="0" i="0" u="none" strike="noStrike" baseline="0" dirty="0">
                <a:solidFill>
                  <a:srgbClr val="000000"/>
                </a:solidFill>
                <a:latin typeface="Times New Roman" panose="02020603050405020304" pitchFamily="18" charset="0"/>
              </a:rPr>
              <a:t>. </a:t>
            </a:r>
            <a:endParaRPr lang="fr-FR" dirty="0"/>
          </a:p>
        </p:txBody>
      </p:sp>
    </p:spTree>
    <p:extLst>
      <p:ext uri="{BB962C8B-B14F-4D97-AF65-F5344CB8AC3E}">
        <p14:creationId xmlns:p14="http://schemas.microsoft.com/office/powerpoint/2010/main" val="3841748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61E768B-C2FA-34B7-450E-88F4081757C9}"/>
              </a:ext>
            </a:extLst>
          </p:cNvPr>
          <p:cNvSpPr txBox="1"/>
          <p:nvPr/>
        </p:nvSpPr>
        <p:spPr>
          <a:xfrm>
            <a:off x="676275" y="809625"/>
            <a:ext cx="10668000" cy="5632311"/>
          </a:xfrm>
          <a:prstGeom prst="rect">
            <a:avLst/>
          </a:prstGeom>
          <a:noFill/>
        </p:spPr>
        <p:txBody>
          <a:bodyPr wrap="square" rtlCol="0">
            <a:spAutoFit/>
          </a:bodyPr>
          <a:lstStyle/>
          <a:p>
            <a:r>
              <a:rPr lang="fr-FR" dirty="0">
                <a:highlight>
                  <a:srgbClr val="FFFF00"/>
                </a:highlight>
              </a:rPr>
              <a:t>«  I </a:t>
            </a:r>
            <a:r>
              <a:rPr lang="fr-FR" dirty="0" err="1">
                <a:highlight>
                  <a:srgbClr val="FFFF00"/>
                </a:highlight>
              </a:rPr>
              <a:t>estratto</a:t>
            </a:r>
            <a:r>
              <a:rPr lang="fr-FR" dirty="0">
                <a:highlight>
                  <a:srgbClr val="FFFF00"/>
                </a:highlight>
              </a:rPr>
              <a:t> </a:t>
            </a:r>
            <a:r>
              <a:rPr lang="fr-FR" dirty="0" err="1">
                <a:highlight>
                  <a:srgbClr val="FFFF00"/>
                </a:highlight>
              </a:rPr>
              <a:t>del</a:t>
            </a:r>
            <a:r>
              <a:rPr lang="fr-FR" dirty="0">
                <a:highlight>
                  <a:srgbClr val="FFFF00"/>
                </a:highlight>
              </a:rPr>
              <a:t> </a:t>
            </a:r>
            <a:r>
              <a:rPr lang="fr-FR" dirty="0" err="1">
                <a:highlight>
                  <a:srgbClr val="FFFF00"/>
                </a:highlight>
              </a:rPr>
              <a:t>trattamento</a:t>
            </a:r>
            <a:r>
              <a:rPr lang="fr-FR" dirty="0">
                <a:highlight>
                  <a:srgbClr val="FFFF00"/>
                </a:highlight>
              </a:rPr>
              <a:t> de </a:t>
            </a:r>
            <a:r>
              <a:rPr lang="fr-FR" i="1" dirty="0">
                <a:highlight>
                  <a:srgbClr val="FFFF00"/>
                </a:highlight>
              </a:rPr>
              <a:t>La </a:t>
            </a:r>
            <a:r>
              <a:rPr lang="fr-FR" i="1" dirty="0" err="1">
                <a:highlight>
                  <a:srgbClr val="FFFF00"/>
                </a:highlight>
              </a:rPr>
              <a:t>mano</a:t>
            </a:r>
            <a:r>
              <a:rPr lang="fr-FR" i="1" dirty="0">
                <a:highlight>
                  <a:srgbClr val="FFFF00"/>
                </a:highlight>
              </a:rPr>
              <a:t> </a:t>
            </a:r>
            <a:r>
              <a:rPr lang="fr-FR" i="1" dirty="0" err="1">
                <a:highlight>
                  <a:srgbClr val="FFFF00"/>
                </a:highlight>
              </a:rPr>
              <a:t>dello</a:t>
            </a:r>
            <a:r>
              <a:rPr lang="fr-FR" i="1" dirty="0">
                <a:highlight>
                  <a:srgbClr val="FFFF00"/>
                </a:highlight>
              </a:rPr>
              <a:t> </a:t>
            </a:r>
            <a:r>
              <a:rPr lang="fr-FR" i="1" dirty="0" err="1">
                <a:highlight>
                  <a:srgbClr val="FFFF00"/>
                </a:highlight>
              </a:rPr>
              <a:t>straniero</a:t>
            </a:r>
            <a:r>
              <a:rPr lang="fr-FR" i="1" dirty="0">
                <a:highlight>
                  <a:srgbClr val="FFFF00"/>
                </a:highlight>
              </a:rPr>
              <a:t> (la </a:t>
            </a:r>
            <a:r>
              <a:rPr lang="fr-FR" i="1" dirty="0" err="1">
                <a:highlight>
                  <a:srgbClr val="FFFF00"/>
                </a:highlight>
              </a:rPr>
              <a:t>fuga</a:t>
            </a:r>
            <a:r>
              <a:rPr lang="fr-FR" i="1" dirty="0">
                <a:highlight>
                  <a:srgbClr val="FFFF00"/>
                </a:highlight>
              </a:rPr>
              <a:t> </a:t>
            </a:r>
            <a:r>
              <a:rPr lang="fr-FR" i="1" dirty="0" err="1">
                <a:highlight>
                  <a:srgbClr val="FFFF00"/>
                </a:highlight>
              </a:rPr>
              <a:t>notturna</a:t>
            </a:r>
            <a:r>
              <a:rPr lang="fr-FR" i="1" dirty="0">
                <a:highlight>
                  <a:srgbClr val="FFFF00"/>
                </a:highlight>
              </a:rPr>
              <a:t>) » </a:t>
            </a:r>
            <a:r>
              <a:rPr lang="fr-FR" dirty="0">
                <a:highlight>
                  <a:srgbClr val="FFFF00"/>
                </a:highlight>
              </a:rPr>
              <a:t>:</a:t>
            </a:r>
          </a:p>
          <a:p>
            <a:pPr algn="l"/>
            <a:endParaRPr lang="fr-FR" dirty="0"/>
          </a:p>
          <a:p>
            <a:pPr algn="l"/>
            <a:r>
              <a:rPr lang="it-IT" sz="1800" b="0" i="0" u="none" strike="noStrike" baseline="0" dirty="0">
                <a:latin typeface="AGaramondPro-Regular"/>
              </a:rPr>
              <a:t>Fece le scale di corsa, uno, due, tre, quattro piani. […] Di là, suonava una radio, </a:t>
            </a:r>
            <a:r>
              <a:rPr lang="it-IT" sz="1800" b="0" i="0" u="none" strike="noStrike" baseline="0" dirty="0" err="1">
                <a:latin typeface="AGaramondPro-Regular"/>
              </a:rPr>
              <a:t>soff</a:t>
            </a:r>
            <a:r>
              <a:rPr lang="it-IT" sz="1800" b="0" i="0" u="none" strike="noStrike" baseline="0" dirty="0">
                <a:latin typeface="AGaramondPro-Regular"/>
              </a:rPr>
              <a:t> </a:t>
            </a:r>
            <a:r>
              <a:rPr lang="it-IT" sz="1800" b="0" i="0" u="none" strike="noStrike" baseline="0" dirty="0" err="1">
                <a:latin typeface="AGaramondPro-Regular"/>
              </a:rPr>
              <a:t>ocata</a:t>
            </a:r>
            <a:r>
              <a:rPr lang="it-IT" sz="1800" b="0" i="0" u="none" strike="noStrike" baseline="0" dirty="0">
                <a:latin typeface="AGaramondPro-Regular"/>
              </a:rPr>
              <a:t>, cozzavano bicchieri, qualcuno rideva con scherno. Ma delle tre porte che davano sul pianerottolo, qual era quella giusta? E come entrare? Guidato da un vago ricordo, si fece a quella di mezzo, appoggiandovi la mano. La porta si aperse con lentezza e ringhio di sbadiglio, svelando un piccolo ingresso illuminato fiocamente […] Soltanto allora […] comprese, […] che era arrivato troppo tardi, che suo padre e il dottore erano ormai lontani. […] A</a:t>
            </a:r>
          </a:p>
          <a:p>
            <a:pPr algn="l"/>
            <a:r>
              <a:rPr lang="it-IT" sz="1800" b="0" i="0" u="none" strike="noStrike" baseline="0" dirty="0">
                <a:latin typeface="AGaramondPro-Regular"/>
              </a:rPr>
              <a:t>un tratto alzò il capo. Qualcosa, una sensazione inesplicabile, l’aveva avvertito che non era più solo. Il cuore gli si mise a battere furiosamente, quasi non riusciva a respirare. Ed ecco, infatti, uno scricchiolio, come di uno che, camminando con cautela, venisse avanti nel </a:t>
            </a:r>
            <a:r>
              <a:rPr lang="fr-FR" sz="1800" b="0" i="0" u="none" strike="noStrike" baseline="0" dirty="0" err="1">
                <a:latin typeface="AGaramondPro-Regular"/>
              </a:rPr>
              <a:t>Corridoio</a:t>
            </a:r>
            <a:r>
              <a:rPr lang="fr-FR" sz="1800" b="0" i="0" u="none" strike="noStrike" baseline="0" dirty="0">
                <a:latin typeface="AGaramondPro-Regular"/>
              </a:rPr>
              <a:t>.</a:t>
            </a:r>
          </a:p>
          <a:p>
            <a:pPr algn="l"/>
            <a:endParaRPr lang="fr-FR" dirty="0">
              <a:latin typeface="AGaramondPro-Regular"/>
            </a:endParaRPr>
          </a:p>
          <a:p>
            <a:pPr algn="l"/>
            <a:r>
              <a:rPr lang="it-IT" sz="1800" b="0" i="0" u="none" strike="noStrike" baseline="0" dirty="0">
                <a:latin typeface="AGaramondPro-Regular"/>
              </a:rPr>
              <a:t>Che sonno, aveva! Teneva gli occhi aperti a fatica, e non comprendeva</a:t>
            </a:r>
          </a:p>
          <a:p>
            <a:pPr algn="l"/>
            <a:r>
              <a:rPr lang="it-IT" sz="1800" b="0" i="0" u="none" strike="noStrike" baseline="0" dirty="0">
                <a:latin typeface="AGaramondPro-Regular"/>
              </a:rPr>
              <a:t>molto bene quello che gli stava succedendo. Sentì battere le ore</a:t>
            </a:r>
          </a:p>
          <a:p>
            <a:pPr algn="l"/>
            <a:r>
              <a:rPr lang="it-IT" sz="1800" b="0" i="0" u="none" strike="noStrike" baseline="0" dirty="0">
                <a:latin typeface="AGaramondPro-Regular"/>
              </a:rPr>
              <a:t>all’orologio di San Marco, quello coi due mori. Erano le tre – non</a:t>
            </a:r>
          </a:p>
          <a:p>
            <a:pPr algn="l"/>
            <a:r>
              <a:rPr lang="it-IT" sz="1800" b="0" i="0" u="none" strike="noStrike" baseline="0" dirty="0">
                <a:latin typeface="AGaramondPro-Regular"/>
              </a:rPr>
              <a:t>aveva mai fatto così tardi in vita sua. Portato dal vento di terra il</a:t>
            </a:r>
          </a:p>
          <a:p>
            <a:pPr algn="l"/>
            <a:r>
              <a:rPr lang="it-IT" sz="1800" b="0" i="0" u="none" strike="noStrike" baseline="0" dirty="0">
                <a:latin typeface="AGaramondPro-Regular"/>
              </a:rPr>
              <a:t>suono arrivava </a:t>
            </a:r>
            <a:r>
              <a:rPr lang="it-IT" sz="1800" b="0" i="1" u="none" strike="noStrike" baseline="0" dirty="0">
                <a:highlight>
                  <a:srgbClr val="00FF00"/>
                </a:highlight>
                <a:latin typeface="AGaramondPro-Italic"/>
              </a:rPr>
              <a:t>grave</a:t>
            </a:r>
            <a:r>
              <a:rPr lang="it-IT" sz="1800" b="0" i="0" u="none" strike="noStrike" baseline="0" dirty="0">
                <a:highlight>
                  <a:srgbClr val="00FF00"/>
                </a:highlight>
                <a:latin typeface="AGaramondPro-Regular"/>
              </a:rPr>
              <a:t>, </a:t>
            </a:r>
            <a:r>
              <a:rPr lang="it-IT" sz="1800" b="0" i="1" u="none" strike="noStrike" baseline="0" dirty="0">
                <a:highlight>
                  <a:srgbClr val="00FF00"/>
                </a:highlight>
                <a:latin typeface="AGaramondPro-Italic"/>
              </a:rPr>
              <a:t>languido</a:t>
            </a:r>
            <a:r>
              <a:rPr lang="it-IT" sz="1800" b="0" i="0" u="none" strike="noStrike" baseline="0" dirty="0">
                <a:latin typeface="AGaramondPro-Regular"/>
              </a:rPr>
              <a:t>: aveva qualcosa di </a:t>
            </a:r>
            <a:r>
              <a:rPr lang="it-IT" sz="1800" b="0" i="1" u="none" strike="noStrike" baseline="0" dirty="0">
                <a:latin typeface="AGaramondPro-Italic"/>
              </a:rPr>
              <a:t>umano</a:t>
            </a:r>
            <a:r>
              <a:rPr lang="it-IT" sz="800" dirty="0">
                <a:latin typeface="AGaramondPro-Regular"/>
              </a:rPr>
              <a:t>. </a:t>
            </a:r>
            <a:endParaRPr lang="fr-FR" dirty="0"/>
          </a:p>
          <a:p>
            <a:pPr algn="l"/>
            <a:endParaRPr lang="fr-FR" sz="1800" b="0" i="0" u="none" strike="noStrike" baseline="0" dirty="0">
              <a:latin typeface="AGaramondPro-Regular"/>
            </a:endParaRPr>
          </a:p>
          <a:p>
            <a:pPr algn="l"/>
            <a:endParaRPr lang="fr-FR" dirty="0"/>
          </a:p>
          <a:p>
            <a:endParaRPr lang="fr-FR" dirty="0"/>
          </a:p>
          <a:p>
            <a:r>
              <a:rPr lang="fr-FR" dirty="0"/>
              <a:t> </a:t>
            </a:r>
          </a:p>
        </p:txBody>
      </p:sp>
    </p:spTree>
    <p:extLst>
      <p:ext uri="{BB962C8B-B14F-4D97-AF65-F5344CB8AC3E}">
        <p14:creationId xmlns:p14="http://schemas.microsoft.com/office/powerpoint/2010/main" val="109107805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1483</Words>
  <Application>Microsoft Office PowerPoint</Application>
  <PresentationFormat>Widescreen</PresentationFormat>
  <Paragraphs>116</Paragraphs>
  <Slides>10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10</vt:i4>
      </vt:variant>
    </vt:vector>
  </HeadingPairs>
  <TitlesOfParts>
    <vt:vector size="17" baseType="lpstr">
      <vt:lpstr>AGaramondPro-Italic</vt:lpstr>
      <vt:lpstr>AGaramondPro-Regular</vt:lpstr>
      <vt:lpstr>Aptos</vt:lpstr>
      <vt:lpstr>Aptos Display</vt:lpstr>
      <vt:lpstr>Arial</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Brigitta Loconte</dc:creator>
  <cp:lastModifiedBy>Brigitta Loconte</cp:lastModifiedBy>
  <cp:revision>1</cp:revision>
  <dcterms:created xsi:type="dcterms:W3CDTF">2024-12-01T08:37:12Z</dcterms:created>
  <dcterms:modified xsi:type="dcterms:W3CDTF">2024-12-01T08:38:34Z</dcterms:modified>
</cp:coreProperties>
</file>