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80" r:id="rId4"/>
    <p:sldId id="257" r:id="rId5"/>
    <p:sldId id="281" r:id="rId6"/>
    <p:sldId id="271" r:id="rId7"/>
    <p:sldId id="272" r:id="rId8"/>
    <p:sldId id="258" r:id="rId9"/>
    <p:sldId id="273" r:id="rId10"/>
    <p:sldId id="274" r:id="rId11"/>
    <p:sldId id="259" r:id="rId12"/>
    <p:sldId id="276" r:id="rId13"/>
    <p:sldId id="260" r:id="rId14"/>
    <p:sldId id="261" r:id="rId15"/>
    <p:sldId id="275" r:id="rId16"/>
    <p:sldId id="279" r:id="rId17"/>
    <p:sldId id="262" r:id="rId18"/>
    <p:sldId id="277" r:id="rId19"/>
    <p:sldId id="27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63246-09E3-1AE4-C2C9-8CABD5640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137DDE8-940A-862F-D84D-73BBB835C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A59D9C-DA7B-BE86-B619-71CE0E76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E80223-DEC8-4ACF-B9D2-29E5B682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C6135A-F213-0F8D-B8A3-90678B87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0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A248E2-75A6-EABD-61BD-27E4F367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3A1E0E-CE00-C4E2-0807-31934499D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2ECEED-5A69-724B-E636-97F0A9BE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B1B9F-3ED7-2C73-3934-D5234891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7B71F8-EA1C-0A8C-F57C-A02ACCB7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35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9529F6-80F1-503F-5639-5D2A60528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D8E1F7-1B0A-9C0E-F5AA-97630BB45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81B406-7BB4-57D2-4CFD-65261E0A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D690F6-9975-F3E7-E526-3C6A14D4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CE779A-BCAC-D5BC-D2D4-E497A2B6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94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F3E43-5C98-791C-5347-8168C25E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7CF22-51C7-E81F-2E42-C9E313692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588D1D-A015-AA54-E042-C0630FBB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C6734E-F9BE-D954-764B-5E8834F1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65CE82-60D2-3C8D-F0B1-642F0ECB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03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A4598-5172-9637-062C-C962BD002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7B1468-5327-CF0D-2E5B-F95EFF731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7721FC-DAA6-D1F9-0020-DE50D844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9EDB01-593B-73A8-7794-8AFFEB09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CD6505-6950-70C4-AE5F-EED93439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6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FF524-A5AD-F62A-6BC2-8DFBC132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8F9C1F-572F-CF77-C408-C2B8583BA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FA4A78-175C-A9B0-6049-106B809F1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60108A-4555-B3DF-729F-D353C536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0590BA-E54B-B6E1-5E3D-3D9E7E8D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1FC792-86E4-0043-1313-F5E7C62DB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72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3FEEBF-AE85-16F5-E7C5-49DC5CCE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9FD1E1-F4CC-1CD1-2DEC-392CD4852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C5F317-2BC3-E040-8F35-658986797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8D8CC1-1D71-6A1B-725E-D2E8BBCD6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2A6B1A3-F264-58F2-E9DA-6D724DDB8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614A2D-4427-2358-6A5D-C69B873A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46B8A68-9A35-9FFE-41A8-6C258EBF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7AB217-32AB-F32D-DF8E-E9066E3C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2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43929-4E3F-B780-5F18-BFDEF3DA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A313760-F3F1-4EAC-FE70-45997768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516228-FD1F-AEE1-EFF3-0FEF4BC0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2F2CF6-469F-DE2E-D510-A16AFF56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52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211177-22CE-4C0A-93A1-3BA9166F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5A4127-A0DE-FE32-277F-77F26506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948147-BD79-31F6-BC69-D3B78E3B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31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A0672-2CB6-820D-7FE5-767B9405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116C92-8588-FB37-3A09-E043B48D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1D765-3CD2-FEF9-539F-183F8C3BD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6B6E96-8A46-24B5-1A4F-DE08A48F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A4682F-13C6-DC3D-BE1C-E67117DA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A8DF78-7EC7-2808-BA4B-10E6CBB9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75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DD8074-17B6-DB37-D4D5-C1FCA3CE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C1F41F-405C-C9FD-A586-36D3801E3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CE0397-BD8C-46E8-4FEF-6F15AD8BE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6FEE1F-377F-9114-09C8-0B216674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0D6BD0-AEDE-5679-8EA6-1C9FFE51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6EE093-A9FF-6FFF-85CE-E1248832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76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7EB2E06-6798-3140-9F75-A3867117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30855-1C9D-49E4-17FE-C691C065F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5DB17B-6AC2-7AFA-1FF6-173AE2142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8C0EE-68A6-45DE-9D60-DC9010FA8F59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78F366-C9A0-7A74-9CD7-1C4627804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9E0697-1E56-2D5D-50DE-69452EF97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010F33-B5DC-4359-83B7-96033034F5C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92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695290-AD5D-666A-B455-795318702E3E}"/>
              </a:ext>
            </a:extLst>
          </p:cNvPr>
          <p:cNvSpPr txBox="1"/>
          <p:nvPr/>
        </p:nvSpPr>
        <p:spPr>
          <a:xfrm>
            <a:off x="924128" y="535021"/>
            <a:ext cx="109436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VERISMO (1870-1880). FOTOGRAFARE LA REALTA</a:t>
            </a:r>
          </a:p>
          <a:p>
            <a:endParaRPr lang="fr-FR" dirty="0"/>
          </a:p>
          <a:p>
            <a:r>
              <a:rPr lang="fr-FR" dirty="0" err="1"/>
              <a:t>Necessità</a:t>
            </a:r>
            <a:r>
              <a:rPr lang="fr-FR" dirty="0"/>
              <a:t> di </a:t>
            </a:r>
            <a:r>
              <a:rPr lang="fr-FR" dirty="0" err="1"/>
              <a:t>documentare</a:t>
            </a:r>
            <a:r>
              <a:rPr lang="fr-FR" dirty="0"/>
              <a:t> la </a:t>
            </a:r>
            <a:r>
              <a:rPr lang="fr-FR" dirty="0" err="1"/>
              <a:t>vita</a:t>
            </a:r>
            <a:r>
              <a:rPr lang="fr-FR" dirty="0"/>
              <a:t> </a:t>
            </a:r>
            <a:r>
              <a:rPr lang="fr-FR" dirty="0" err="1"/>
              <a:t>quotidiana</a:t>
            </a:r>
            <a:r>
              <a:rPr lang="fr-FR" dirty="0"/>
              <a:t> dei </a:t>
            </a:r>
            <a:r>
              <a:rPr lang="fr-FR" dirty="0" err="1"/>
              <a:t>nuovi</a:t>
            </a:r>
            <a:r>
              <a:rPr lang="fr-FR" dirty="0"/>
              <a:t> </a:t>
            </a:r>
            <a:r>
              <a:rPr lang="fr-FR" dirty="0" err="1"/>
              <a:t>italiani</a:t>
            </a:r>
            <a:r>
              <a:rPr lang="fr-FR" dirty="0"/>
              <a:t> e non </a:t>
            </a:r>
            <a:r>
              <a:rPr lang="fr-FR" dirty="0" err="1"/>
              <a:t>solamente</a:t>
            </a:r>
            <a:r>
              <a:rPr lang="fr-FR" dirty="0"/>
              <a:t> </a:t>
            </a:r>
            <a:r>
              <a:rPr lang="fr-FR" dirty="0" err="1"/>
              <a:t>quella</a:t>
            </a:r>
            <a:r>
              <a:rPr lang="fr-FR" dirty="0"/>
              <a:t> di </a:t>
            </a:r>
            <a:r>
              <a:rPr lang="fr-FR" dirty="0" err="1"/>
              <a:t>raccontare</a:t>
            </a:r>
            <a:r>
              <a:rPr lang="fr-FR" dirty="0"/>
              <a:t> la </a:t>
            </a:r>
            <a:r>
              <a:rPr lang="fr-FR" dirty="0" err="1"/>
              <a:t>storia</a:t>
            </a:r>
            <a:r>
              <a:rPr lang="fr-FR" dirty="0"/>
              <a:t> d’Italia  e </a:t>
            </a:r>
            <a:r>
              <a:rPr lang="fr-FR" dirty="0" err="1"/>
              <a:t>del</a:t>
            </a:r>
            <a:r>
              <a:rPr lang="fr-FR" dirty="0"/>
              <a:t> Risorgimento con </a:t>
            </a:r>
            <a:r>
              <a:rPr lang="fr-FR" dirty="0" err="1"/>
              <a:t>uno</a:t>
            </a:r>
            <a:r>
              <a:rPr lang="fr-FR" dirty="0"/>
              <a:t> </a:t>
            </a:r>
            <a:r>
              <a:rPr lang="fr-FR" dirty="0" err="1"/>
              <a:t>sguardo</a:t>
            </a:r>
            <a:r>
              <a:rPr lang="fr-FR" dirty="0"/>
              <a:t> </a:t>
            </a:r>
            <a:r>
              <a:rPr lang="fr-FR" dirty="0" err="1"/>
              <a:t>ideologizzato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Raccontare</a:t>
            </a:r>
            <a:r>
              <a:rPr lang="fr-FR" dirty="0"/>
              <a:t> il modo in </a:t>
            </a:r>
            <a:r>
              <a:rPr lang="fr-FR" dirty="0" err="1"/>
              <a:t>cui</a:t>
            </a:r>
            <a:r>
              <a:rPr lang="fr-FR" dirty="0"/>
              <a:t>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eventi</a:t>
            </a:r>
            <a:r>
              <a:rPr lang="fr-FR" dirty="0"/>
              <a:t> </a:t>
            </a:r>
            <a:r>
              <a:rPr lang="fr-FR" dirty="0" err="1"/>
              <a:t>sociali</a:t>
            </a:r>
            <a:r>
              <a:rPr lang="fr-FR" dirty="0"/>
              <a:t>, </a:t>
            </a:r>
            <a:r>
              <a:rPr lang="fr-FR" dirty="0" err="1"/>
              <a:t>politici</a:t>
            </a:r>
            <a:r>
              <a:rPr lang="fr-FR" dirty="0"/>
              <a:t> </a:t>
            </a:r>
            <a:r>
              <a:rPr lang="fr-FR" dirty="0" err="1"/>
              <a:t>influiscono</a:t>
            </a:r>
            <a:r>
              <a:rPr lang="fr-FR" dirty="0"/>
              <a:t> </a:t>
            </a:r>
            <a:r>
              <a:rPr lang="fr-FR" dirty="0" err="1"/>
              <a:t>sulla</a:t>
            </a:r>
            <a:r>
              <a:rPr lang="fr-FR" dirty="0"/>
              <a:t> </a:t>
            </a:r>
            <a:r>
              <a:rPr lang="fr-FR" dirty="0" err="1"/>
              <a:t>vita</a:t>
            </a:r>
            <a:r>
              <a:rPr lang="fr-FR" dirty="0"/>
              <a:t> </a:t>
            </a:r>
            <a:r>
              <a:rPr lang="fr-FR" dirty="0" err="1"/>
              <a:t>reale</a:t>
            </a:r>
            <a:r>
              <a:rPr lang="fr-FR" dirty="0"/>
              <a:t> delle </a:t>
            </a:r>
            <a:r>
              <a:rPr lang="fr-FR" dirty="0" err="1"/>
              <a:t>persone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Autori</a:t>
            </a:r>
            <a:r>
              <a:rPr lang="fr-FR" dirty="0"/>
              <a:t> </a:t>
            </a:r>
            <a:r>
              <a:rPr lang="fr-FR" dirty="0" err="1"/>
              <a:t>principali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Verismo</a:t>
            </a:r>
            <a:r>
              <a:rPr lang="fr-FR" dirty="0"/>
              <a:t>: </a:t>
            </a:r>
            <a:r>
              <a:rPr lang="fr-FR" b="1" dirty="0"/>
              <a:t>Giovanni Verga</a:t>
            </a:r>
            <a:r>
              <a:rPr lang="fr-FR" dirty="0"/>
              <a:t>, Luigi </a:t>
            </a:r>
            <a:r>
              <a:rPr lang="fr-FR" dirty="0" err="1"/>
              <a:t>Capuana</a:t>
            </a:r>
            <a:r>
              <a:rPr lang="fr-FR" dirty="0"/>
              <a:t>, Federico De Roberto.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ESIGENZA DI REALISMO: </a:t>
            </a:r>
            <a:r>
              <a:rPr lang="fr-FR" dirty="0" err="1"/>
              <a:t>dare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rappresentazione</a:t>
            </a:r>
            <a:r>
              <a:rPr lang="fr-FR" dirty="0"/>
              <a:t> </a:t>
            </a:r>
            <a:r>
              <a:rPr lang="fr-FR" dirty="0" err="1"/>
              <a:t>esatta</a:t>
            </a:r>
            <a:r>
              <a:rPr lang="fr-FR" dirty="0"/>
              <a:t> e </a:t>
            </a:r>
            <a:r>
              <a:rPr lang="fr-FR" dirty="0" err="1"/>
              <a:t>profonda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realtà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ESPERIENZE ARTISTICHE PARALLELE</a:t>
            </a:r>
          </a:p>
          <a:p>
            <a:endParaRPr lang="fr-FR" dirty="0"/>
          </a:p>
          <a:p>
            <a:r>
              <a:rPr lang="fr-FR" dirty="0"/>
              <a:t>PITTURA: Macchiaioli </a:t>
            </a:r>
            <a:r>
              <a:rPr lang="fr-FR" dirty="0" err="1"/>
              <a:t>italiani</a:t>
            </a:r>
            <a:r>
              <a:rPr lang="fr-FR" dirty="0"/>
              <a:t> (</a:t>
            </a:r>
            <a:r>
              <a:rPr lang="fr-FR" dirty="0" err="1"/>
              <a:t>voltano</a:t>
            </a:r>
            <a:r>
              <a:rPr lang="fr-FR" dirty="0"/>
              <a:t> le </a:t>
            </a:r>
            <a:r>
              <a:rPr lang="fr-FR" dirty="0" err="1"/>
              <a:t>spalle</a:t>
            </a:r>
            <a:r>
              <a:rPr lang="fr-FR" dirty="0"/>
              <a:t> </a:t>
            </a:r>
            <a:r>
              <a:rPr lang="fr-FR" dirty="0" err="1"/>
              <a:t>alle</a:t>
            </a:r>
            <a:r>
              <a:rPr lang="fr-FR" dirty="0"/>
              <a:t> </a:t>
            </a:r>
            <a:r>
              <a:rPr lang="fr-FR" dirty="0" err="1"/>
              <a:t>intenzioni</a:t>
            </a:r>
            <a:r>
              <a:rPr lang="fr-FR" dirty="0"/>
              <a:t> </a:t>
            </a:r>
            <a:r>
              <a:rPr lang="fr-FR" dirty="0" err="1"/>
              <a:t>pedagogiche</a:t>
            </a:r>
            <a:r>
              <a:rPr lang="fr-FR" dirty="0"/>
              <a:t> </a:t>
            </a:r>
            <a:r>
              <a:rPr lang="fr-FR" dirty="0" err="1"/>
              <a:t>risorgimentali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TEATRO: </a:t>
            </a:r>
            <a:r>
              <a:rPr lang="fr-FR" dirty="0" err="1"/>
              <a:t>nasce</a:t>
            </a:r>
            <a:r>
              <a:rPr lang="fr-FR" dirty="0"/>
              <a:t> in Europa il </a:t>
            </a:r>
            <a:r>
              <a:rPr lang="fr-FR" dirty="0" err="1"/>
              <a:t>dramma</a:t>
            </a:r>
            <a:r>
              <a:rPr lang="fr-FR" dirty="0"/>
              <a:t> </a:t>
            </a:r>
            <a:r>
              <a:rPr lang="fr-FR" dirty="0" err="1"/>
              <a:t>borghese</a:t>
            </a:r>
            <a:r>
              <a:rPr lang="fr-FR" dirty="0"/>
              <a:t>: i </a:t>
            </a:r>
            <a:r>
              <a:rPr lang="fr-FR" dirty="0" err="1"/>
              <a:t>drammi</a:t>
            </a:r>
            <a:r>
              <a:rPr lang="fr-FR" dirty="0"/>
              <a:t> </a:t>
            </a:r>
            <a:r>
              <a:rPr lang="fr-FR" dirty="0" err="1"/>
              <a:t>storici</a:t>
            </a:r>
            <a:r>
              <a:rPr lang="fr-FR" dirty="0"/>
              <a:t> e </a:t>
            </a:r>
            <a:r>
              <a:rPr lang="fr-FR" dirty="0" err="1"/>
              <a:t>sentimentali</a:t>
            </a:r>
            <a:r>
              <a:rPr lang="fr-FR" dirty="0"/>
              <a:t> </a:t>
            </a:r>
            <a:r>
              <a:rPr lang="fr-FR" dirty="0" err="1"/>
              <a:t>vengono</a:t>
            </a:r>
            <a:r>
              <a:rPr lang="fr-FR" dirty="0"/>
              <a:t> </a:t>
            </a:r>
            <a:r>
              <a:rPr lang="fr-FR" dirty="0" err="1"/>
              <a:t>sostituiti</a:t>
            </a:r>
            <a:r>
              <a:rPr lang="fr-FR" dirty="0"/>
              <a:t> da </a:t>
            </a:r>
            <a:r>
              <a:rPr lang="fr-FR" dirty="0" err="1"/>
              <a:t>rappresentazioni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parlano</a:t>
            </a:r>
            <a:r>
              <a:rPr lang="fr-FR" dirty="0"/>
              <a:t> in modo </a:t>
            </a:r>
            <a:r>
              <a:rPr lang="fr-FR" dirty="0" err="1"/>
              <a:t>diretto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realtà</a:t>
            </a:r>
            <a:r>
              <a:rPr lang="fr-FR" dirty="0"/>
              <a:t> e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vita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spettatori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Luigi CAPUANA: </a:t>
            </a:r>
            <a:r>
              <a:rPr lang="fr-FR" dirty="0" err="1"/>
              <a:t>vero</a:t>
            </a:r>
            <a:r>
              <a:rPr lang="fr-FR" dirty="0"/>
              <a:t> </a:t>
            </a:r>
            <a:r>
              <a:rPr lang="fr-FR" dirty="0" err="1"/>
              <a:t>teorico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Verismo</a:t>
            </a:r>
            <a:r>
              <a:rPr lang="fr-FR" dirty="0"/>
              <a:t> </a:t>
            </a:r>
            <a:r>
              <a:rPr lang="fr-FR" dirty="0" err="1"/>
              <a:t>collaborò</a:t>
            </a:r>
            <a:r>
              <a:rPr lang="fr-FR" dirty="0"/>
              <a:t> per i </a:t>
            </a:r>
            <a:r>
              <a:rPr lang="fr-FR" dirty="0" err="1"/>
              <a:t>giornali</a:t>
            </a:r>
            <a:r>
              <a:rPr lang="fr-FR" dirty="0"/>
              <a:t> </a:t>
            </a:r>
            <a:r>
              <a:rPr lang="fr-FR" dirty="0" err="1"/>
              <a:t>soprattutto</a:t>
            </a:r>
            <a:r>
              <a:rPr lang="fr-FR" dirty="0"/>
              <a:t> in veste di </a:t>
            </a:r>
            <a:r>
              <a:rPr lang="fr-FR" dirty="0" err="1"/>
              <a:t>critico</a:t>
            </a:r>
            <a:r>
              <a:rPr lang="fr-FR" dirty="0"/>
              <a:t> </a:t>
            </a:r>
            <a:r>
              <a:rPr lang="fr-FR" dirty="0" err="1"/>
              <a:t>teatrale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96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E743DC-1E12-EB3E-6820-82A3696EE097}"/>
              </a:ext>
            </a:extLst>
          </p:cNvPr>
          <p:cNvSpPr txBox="1"/>
          <p:nvPr/>
        </p:nvSpPr>
        <p:spPr>
          <a:xfrm>
            <a:off x="973123" y="511728"/>
            <a:ext cx="104694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Zola e il </a:t>
            </a:r>
            <a:r>
              <a:rPr lang="fr-FR" b="1" dirty="0" err="1"/>
              <a:t>Naturalismo</a:t>
            </a:r>
            <a:r>
              <a:rPr lang="fr-FR" b="1" dirty="0"/>
              <a:t> </a:t>
            </a:r>
          </a:p>
          <a:p>
            <a:endParaRPr lang="fr-FR" b="1" dirty="0"/>
          </a:p>
          <a:p>
            <a:r>
              <a:rPr lang="fr-FR" dirty="0"/>
              <a:t>Thérèse Raquin (1867) = il </a:t>
            </a:r>
            <a:r>
              <a:rPr lang="fr-FR" dirty="0" err="1"/>
              <a:t>determinismo</a:t>
            </a:r>
            <a:r>
              <a:rPr lang="fr-FR" dirty="0"/>
              <a:t> dei </a:t>
            </a:r>
            <a:r>
              <a:rPr lang="fr-FR" dirty="0" err="1"/>
              <a:t>temperamenti</a:t>
            </a:r>
            <a:r>
              <a:rPr lang="fr-FR" dirty="0"/>
              <a:t> (studio di un </a:t>
            </a:r>
            <a:r>
              <a:rPr lang="fr-FR" dirty="0" err="1"/>
              <a:t>temperamento</a:t>
            </a:r>
            <a:r>
              <a:rPr lang="fr-FR" dirty="0"/>
              <a:t>)</a:t>
            </a:r>
          </a:p>
          <a:p>
            <a:r>
              <a:rPr lang="fr-FR" dirty="0"/>
              <a:t>L’</a:t>
            </a:r>
            <a:r>
              <a:rPr lang="fr-FR" dirty="0" err="1"/>
              <a:t>ammazzatoio</a:t>
            </a:r>
            <a:r>
              <a:rPr lang="fr-FR" dirty="0"/>
              <a:t> (1876) = </a:t>
            </a:r>
            <a:r>
              <a:rPr lang="fr-FR" dirty="0" err="1"/>
              <a:t>operai</a:t>
            </a:r>
            <a:endParaRPr lang="fr-FR" dirty="0"/>
          </a:p>
          <a:p>
            <a:r>
              <a:rPr lang="fr-FR" dirty="0" err="1"/>
              <a:t>Nanà</a:t>
            </a:r>
            <a:r>
              <a:rPr lang="fr-FR" dirty="0"/>
              <a:t> (1880) = </a:t>
            </a:r>
            <a:r>
              <a:rPr lang="fr-FR" dirty="0" err="1"/>
              <a:t>prostitute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b="1" dirty="0"/>
              <a:t>Zola </a:t>
            </a:r>
            <a:r>
              <a:rPr lang="fr-FR" b="1" dirty="0" err="1"/>
              <a:t>teorico</a:t>
            </a:r>
            <a:r>
              <a:rPr lang="fr-FR" b="1" dirty="0"/>
              <a:t> </a:t>
            </a:r>
            <a:r>
              <a:rPr lang="fr-FR" b="1" dirty="0" err="1"/>
              <a:t>del</a:t>
            </a:r>
            <a:r>
              <a:rPr lang="fr-FR" b="1" dirty="0"/>
              <a:t> </a:t>
            </a:r>
            <a:r>
              <a:rPr lang="fr-FR" b="1" dirty="0" err="1"/>
              <a:t>romanzo</a:t>
            </a:r>
            <a:r>
              <a:rPr lang="fr-FR" b="1" dirty="0"/>
              <a:t> </a:t>
            </a:r>
            <a:r>
              <a:rPr lang="fr-FR" b="1" dirty="0" err="1"/>
              <a:t>naturalista</a:t>
            </a:r>
            <a:r>
              <a:rPr lang="fr-FR" b="1" dirty="0"/>
              <a:t> – </a:t>
            </a:r>
            <a:r>
              <a:rPr lang="fr-FR" b="1" i="1" dirty="0"/>
              <a:t>Il </a:t>
            </a:r>
            <a:r>
              <a:rPr lang="fr-FR" b="1" i="1" dirty="0" err="1"/>
              <a:t>romanzo</a:t>
            </a:r>
            <a:r>
              <a:rPr lang="fr-FR" b="1" i="1" dirty="0"/>
              <a:t> </a:t>
            </a:r>
            <a:r>
              <a:rPr lang="fr-FR" b="1" i="1" dirty="0" err="1"/>
              <a:t>sperimentale</a:t>
            </a:r>
            <a:r>
              <a:rPr lang="fr-FR" b="1" i="1" dirty="0"/>
              <a:t> (1880)</a:t>
            </a:r>
            <a:endParaRPr lang="fr-FR" b="1" dirty="0"/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dirty="0" err="1"/>
              <a:t>Osservazione</a:t>
            </a:r>
            <a:r>
              <a:rPr lang="fr-FR" dirty="0"/>
              <a:t> =  </a:t>
            </a:r>
            <a:r>
              <a:rPr lang="fr-FR" dirty="0" err="1"/>
              <a:t>scelta</a:t>
            </a:r>
            <a:r>
              <a:rPr lang="fr-FR" dirty="0"/>
              <a:t> di un </a:t>
            </a:r>
            <a:r>
              <a:rPr lang="fr-FR" dirty="0" err="1"/>
              <a:t>ambiente</a:t>
            </a:r>
            <a:r>
              <a:rPr lang="fr-FR" dirty="0"/>
              <a:t> </a:t>
            </a:r>
            <a:r>
              <a:rPr lang="fr-FR" dirty="0" err="1"/>
              <a:t>reale</a:t>
            </a:r>
            <a:r>
              <a:rPr lang="fr-FR" dirty="0"/>
              <a:t>, </a:t>
            </a:r>
            <a:r>
              <a:rPr lang="fr-FR" dirty="0" err="1"/>
              <a:t>punto</a:t>
            </a:r>
            <a:r>
              <a:rPr lang="fr-FR" dirty="0"/>
              <a:t> di </a:t>
            </a:r>
            <a:r>
              <a:rPr lang="fr-FR" dirty="0" err="1"/>
              <a:t>partenza</a:t>
            </a:r>
            <a:r>
              <a:rPr lang="fr-FR" dirty="0"/>
              <a:t> e </a:t>
            </a:r>
            <a:r>
              <a:rPr lang="fr-FR" dirty="0" err="1"/>
              <a:t>luogo</a:t>
            </a: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/>
              <a:t>Sperimentazione</a:t>
            </a:r>
            <a:r>
              <a:rPr lang="fr-FR" dirty="0"/>
              <a:t> = far </a:t>
            </a:r>
            <a:r>
              <a:rPr lang="fr-FR" dirty="0" err="1"/>
              <a:t>muovere</a:t>
            </a:r>
            <a:r>
              <a:rPr lang="fr-FR" dirty="0"/>
              <a:t> i </a:t>
            </a:r>
            <a:r>
              <a:rPr lang="fr-FR" dirty="0" err="1"/>
              <a:t>personaggi</a:t>
            </a:r>
            <a:r>
              <a:rPr lang="fr-FR" dirty="0"/>
              <a:t> in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storia</a:t>
            </a:r>
            <a:r>
              <a:rPr lang="fr-FR" dirty="0"/>
              <a:t> </a:t>
            </a:r>
            <a:r>
              <a:rPr lang="fr-FR" dirty="0" err="1"/>
              <a:t>particolare</a:t>
            </a:r>
            <a:r>
              <a:rPr lang="fr-FR" dirty="0"/>
              <a:t> </a:t>
            </a:r>
            <a:r>
              <a:rPr lang="fr-FR" dirty="0" err="1"/>
              <a:t>nella</a:t>
            </a:r>
            <a:r>
              <a:rPr lang="fr-FR" dirty="0"/>
              <a:t> quale il </a:t>
            </a:r>
            <a:r>
              <a:rPr lang="fr-FR" dirty="0" err="1"/>
              <a:t>personaggio</a:t>
            </a:r>
            <a:r>
              <a:rPr lang="fr-FR" dirty="0"/>
              <a:t> è </a:t>
            </a:r>
            <a:r>
              <a:rPr lang="fr-FR" dirty="0" err="1"/>
              <a:t>sottoposto</a:t>
            </a:r>
            <a:r>
              <a:rPr lang="fr-FR" dirty="0"/>
              <a:t> a delle </a:t>
            </a:r>
            <a:r>
              <a:rPr lang="fr-FR" dirty="0" err="1"/>
              <a:t>prove</a:t>
            </a:r>
            <a:r>
              <a:rPr lang="fr-FR" dirty="0"/>
              <a:t>, </a:t>
            </a:r>
            <a:r>
              <a:rPr lang="fr-FR" dirty="0" err="1"/>
              <a:t>utili</a:t>
            </a:r>
            <a:r>
              <a:rPr lang="fr-FR" dirty="0"/>
              <a:t> per </a:t>
            </a:r>
            <a:r>
              <a:rPr lang="fr-FR" dirty="0" err="1"/>
              <a:t>mostrare</a:t>
            </a:r>
            <a:r>
              <a:rPr lang="fr-FR" dirty="0"/>
              <a:t> al </a:t>
            </a:r>
            <a:r>
              <a:rPr lang="fr-FR" dirty="0" err="1"/>
              <a:t>pubblico</a:t>
            </a:r>
            <a:r>
              <a:rPr lang="fr-FR" dirty="0"/>
              <a:t> il </a:t>
            </a:r>
            <a:r>
              <a:rPr lang="fr-FR" dirty="0" err="1"/>
              <a:t>funzionamento</a:t>
            </a:r>
            <a:r>
              <a:rPr lang="fr-FR" dirty="0"/>
              <a:t> delle </a:t>
            </a:r>
            <a:r>
              <a:rPr lang="fr-FR" dirty="0" err="1"/>
              <a:t>passioni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personaggio</a:t>
            </a:r>
            <a:r>
              <a:rPr lang="fr-FR" dirty="0"/>
              <a:t>, </a:t>
            </a:r>
            <a:r>
              <a:rPr lang="fr-FR" dirty="0" err="1"/>
              <a:t>ovvero</a:t>
            </a:r>
            <a:r>
              <a:rPr lang="fr-FR" dirty="0"/>
              <a:t> le </a:t>
            </a:r>
            <a:r>
              <a:rPr lang="fr-FR" dirty="0" err="1"/>
              <a:t>conseguenze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le sue </a:t>
            </a:r>
            <a:r>
              <a:rPr lang="fr-FR" dirty="0" err="1"/>
              <a:t>azioni</a:t>
            </a:r>
            <a:r>
              <a:rPr lang="fr-FR" dirty="0"/>
              <a:t> </a:t>
            </a:r>
            <a:r>
              <a:rPr lang="fr-FR" dirty="0" err="1"/>
              <a:t>hanno</a:t>
            </a:r>
            <a:r>
              <a:rPr lang="fr-FR" dirty="0"/>
              <a:t> </a:t>
            </a:r>
            <a:r>
              <a:rPr lang="fr-FR" dirty="0" err="1"/>
              <a:t>sulla</a:t>
            </a:r>
            <a:r>
              <a:rPr lang="fr-FR" dirty="0"/>
              <a:t> sua </a:t>
            </a:r>
            <a:r>
              <a:rPr lang="fr-FR" dirty="0" err="1"/>
              <a:t>famiglia</a:t>
            </a:r>
            <a:r>
              <a:rPr lang="fr-FR" dirty="0"/>
              <a:t>, </a:t>
            </a:r>
            <a:r>
              <a:rPr lang="fr-FR" dirty="0" err="1"/>
              <a:t>nel</a:t>
            </a:r>
            <a:r>
              <a:rPr lang="fr-FR" dirty="0"/>
              <a:t> </a:t>
            </a:r>
            <a:r>
              <a:rPr lang="fr-FR" dirty="0" err="1"/>
              <a:t>suo</a:t>
            </a:r>
            <a:r>
              <a:rPr lang="fr-FR" dirty="0"/>
              <a:t> </a:t>
            </a:r>
            <a:r>
              <a:rPr lang="fr-FR" dirty="0" err="1"/>
              <a:t>contesto</a:t>
            </a:r>
            <a:r>
              <a:rPr lang="fr-FR" dirty="0"/>
              <a:t>, </a:t>
            </a:r>
            <a:r>
              <a:rPr lang="fr-FR" dirty="0" err="1"/>
              <a:t>nella</a:t>
            </a:r>
            <a:r>
              <a:rPr lang="fr-FR" dirty="0"/>
              <a:t> </a:t>
            </a:r>
            <a:r>
              <a:rPr lang="fr-FR" dirty="0" err="1"/>
              <a:t>società</a:t>
            </a:r>
            <a:r>
              <a:rPr lang="fr-FR" dirty="0"/>
              <a:t> (</a:t>
            </a:r>
            <a:r>
              <a:rPr lang="fr-FR" i="1" dirty="0"/>
              <a:t>La cousine bête </a:t>
            </a:r>
            <a:r>
              <a:rPr lang="fr-FR" dirty="0"/>
              <a:t>de Balzac 1846-1847). 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/>
              <a:t>Individuare</a:t>
            </a:r>
            <a:r>
              <a:rPr lang="fr-FR" dirty="0"/>
              <a:t> le cause dei </a:t>
            </a:r>
            <a:r>
              <a:rPr lang="fr-FR" dirty="0" err="1"/>
              <a:t>comportamenti</a:t>
            </a:r>
            <a:r>
              <a:rPr lang="fr-FR" dirty="0"/>
              <a:t> </a:t>
            </a:r>
            <a:r>
              <a:rPr lang="fr-FR" dirty="0" err="1"/>
              <a:t>umani</a:t>
            </a:r>
            <a:r>
              <a:rPr lang="fr-FR" dirty="0"/>
              <a:t> e le </a:t>
            </a:r>
            <a:r>
              <a:rPr lang="fr-FR" dirty="0" err="1"/>
              <a:t>leggi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li </a:t>
            </a:r>
            <a:r>
              <a:rPr lang="fr-FR" dirty="0" err="1"/>
              <a:t>governano</a:t>
            </a:r>
            <a:r>
              <a:rPr lang="fr-FR" dirty="0"/>
              <a:t>. </a:t>
            </a:r>
          </a:p>
          <a:p>
            <a:pPr marL="342900" indent="-342900">
              <a:buAutoNum type="arabicParenR"/>
            </a:pPr>
            <a:r>
              <a:rPr lang="fr-FR" dirty="0"/>
              <a:t>Far </a:t>
            </a:r>
            <a:r>
              <a:rPr lang="fr-FR" dirty="0" err="1"/>
              <a:t>riflettere</a:t>
            </a:r>
            <a:r>
              <a:rPr lang="fr-FR" dirty="0"/>
              <a:t> il </a:t>
            </a:r>
            <a:r>
              <a:rPr lang="fr-FR" dirty="0" err="1"/>
              <a:t>pubblico</a:t>
            </a:r>
            <a:r>
              <a:rPr lang="fr-FR" dirty="0"/>
              <a:t> </a:t>
            </a:r>
            <a:r>
              <a:rPr lang="fr-FR" dirty="0" err="1"/>
              <a:t>sulle</a:t>
            </a:r>
            <a:r>
              <a:rPr lang="fr-FR" dirty="0"/>
              <a:t> </a:t>
            </a:r>
            <a:r>
              <a:rPr lang="fr-FR" dirty="0" err="1"/>
              <a:t>condizioni</a:t>
            </a:r>
            <a:r>
              <a:rPr lang="fr-FR" dirty="0"/>
              <a:t> </a:t>
            </a:r>
            <a:r>
              <a:rPr lang="fr-FR" dirty="0" err="1"/>
              <a:t>miserabili</a:t>
            </a:r>
            <a:r>
              <a:rPr lang="fr-FR" dirty="0"/>
              <a:t> </a:t>
            </a:r>
            <a:r>
              <a:rPr lang="fr-FR" dirty="0" err="1"/>
              <a:t>nelle</a:t>
            </a:r>
            <a:r>
              <a:rPr lang="fr-FR" dirty="0"/>
              <a:t> </a:t>
            </a:r>
            <a:r>
              <a:rPr lang="fr-FR" dirty="0" err="1"/>
              <a:t>quali</a:t>
            </a:r>
            <a:r>
              <a:rPr lang="fr-FR" dirty="0"/>
              <a:t> </a:t>
            </a:r>
            <a:r>
              <a:rPr lang="fr-FR" dirty="0" err="1"/>
              <a:t>vivono</a:t>
            </a:r>
            <a:r>
              <a:rPr lang="fr-FR" dirty="0"/>
              <a:t> </a:t>
            </a:r>
            <a:r>
              <a:rPr lang="fr-FR" dirty="0" err="1"/>
              <a:t>milioni</a:t>
            </a:r>
            <a:r>
              <a:rPr lang="fr-FR" dirty="0"/>
              <a:t> di </a:t>
            </a:r>
            <a:r>
              <a:rPr lang="fr-FR" dirty="0" err="1"/>
              <a:t>persone</a:t>
            </a:r>
            <a:r>
              <a:rPr lang="fr-FR" dirty="0"/>
              <a:t> a </a:t>
            </a:r>
            <a:r>
              <a:rPr lang="fr-FR" dirty="0" err="1"/>
              <a:t>parigi</a:t>
            </a:r>
            <a:r>
              <a:rPr lang="fr-FR" dirty="0"/>
              <a:t> (</a:t>
            </a:r>
            <a:r>
              <a:rPr lang="fr-FR" dirty="0" err="1"/>
              <a:t>scrittore</a:t>
            </a:r>
            <a:r>
              <a:rPr lang="fr-FR" dirty="0"/>
              <a:t> </a:t>
            </a:r>
            <a:r>
              <a:rPr lang="fr-FR" dirty="0" err="1"/>
              <a:t>impegnato</a:t>
            </a:r>
            <a:r>
              <a:rPr lang="fr-FR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3386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6F266B-ADE6-30BD-30F6-ED1312AFE6B2}"/>
              </a:ext>
            </a:extLst>
          </p:cNvPr>
          <p:cNvSpPr txBox="1"/>
          <p:nvPr/>
        </p:nvSpPr>
        <p:spPr>
          <a:xfrm>
            <a:off x="1381760" y="461395"/>
            <a:ext cx="89366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DAL NATURALISMO =&gt; AL VERISMO</a:t>
            </a:r>
          </a:p>
          <a:p>
            <a:endParaRPr lang="fr-FR" b="1" dirty="0"/>
          </a:p>
          <a:p>
            <a:r>
              <a:rPr lang="fr-FR" b="1" dirty="0"/>
              <a:t>Il </a:t>
            </a:r>
            <a:r>
              <a:rPr lang="fr-FR" b="1" dirty="0" err="1"/>
              <a:t>naturalismo</a:t>
            </a:r>
            <a:r>
              <a:rPr lang="fr-FR" b="1" dirty="0"/>
              <a:t> arriva in Italia </a:t>
            </a:r>
            <a:r>
              <a:rPr lang="fr-FR" b="1" dirty="0" err="1"/>
              <a:t>grazie</a:t>
            </a:r>
            <a:r>
              <a:rPr lang="fr-FR" b="1" dirty="0"/>
              <a:t> al </a:t>
            </a:r>
            <a:r>
              <a:rPr lang="fr-FR" b="1" dirty="0" err="1"/>
              <a:t>lavoro</a:t>
            </a:r>
            <a:r>
              <a:rPr lang="fr-FR" b="1" dirty="0"/>
              <a:t> </a:t>
            </a:r>
            <a:r>
              <a:rPr lang="fr-FR" b="1" dirty="0" err="1"/>
              <a:t>critico</a:t>
            </a:r>
            <a:r>
              <a:rPr lang="fr-FR" b="1" dirty="0"/>
              <a:t> </a:t>
            </a:r>
            <a:r>
              <a:rPr lang="fr-FR" b="1" dirty="0" err="1"/>
              <a:t>letterario</a:t>
            </a:r>
            <a:r>
              <a:rPr lang="fr-FR" b="1" dirty="0"/>
              <a:t>: tra i </a:t>
            </a:r>
            <a:r>
              <a:rPr lang="fr-FR" b="1" dirty="0" err="1"/>
              <a:t>critici</a:t>
            </a:r>
            <a:r>
              <a:rPr lang="fr-FR" b="1" dirty="0"/>
              <a:t> più </a:t>
            </a:r>
            <a:r>
              <a:rPr lang="fr-FR" b="1" dirty="0" err="1"/>
              <a:t>ilportanti</a:t>
            </a:r>
            <a:r>
              <a:rPr lang="fr-FR" b="1" dirty="0"/>
              <a:t> </a:t>
            </a:r>
            <a:r>
              <a:rPr lang="fr-FR" b="1" dirty="0" err="1"/>
              <a:t>ricordiamo</a:t>
            </a:r>
            <a:r>
              <a:rPr lang="fr-FR" b="1" dirty="0"/>
              <a:t> Luigi </a:t>
            </a:r>
            <a:r>
              <a:rPr lang="fr-FR" b="1" dirty="0" err="1"/>
              <a:t>Capuana</a:t>
            </a:r>
            <a:r>
              <a:rPr lang="fr-FR" b="1" dirty="0"/>
              <a:t> (</a:t>
            </a:r>
            <a:r>
              <a:rPr lang="fr-FR" b="1" dirty="0" err="1"/>
              <a:t>recensisce</a:t>
            </a:r>
            <a:r>
              <a:rPr lang="fr-FR" b="1" dirty="0"/>
              <a:t> l’</a:t>
            </a:r>
            <a:r>
              <a:rPr lang="fr-FR" b="1" dirty="0" err="1"/>
              <a:t>ammazzatoio</a:t>
            </a:r>
            <a:r>
              <a:rPr lang="fr-FR" b="1" dirty="0"/>
              <a:t> </a:t>
            </a:r>
            <a:r>
              <a:rPr lang="fr-FR" b="1" dirty="0" err="1"/>
              <a:t>sul</a:t>
            </a:r>
            <a:r>
              <a:rPr lang="fr-FR" b="1" dirty="0"/>
              <a:t> « Corriere </a:t>
            </a:r>
            <a:r>
              <a:rPr lang="fr-FR" b="1" dirty="0" err="1"/>
              <a:t>della</a:t>
            </a:r>
            <a:r>
              <a:rPr lang="fr-FR" b="1" dirty="0"/>
              <a:t> sera » </a:t>
            </a:r>
            <a:r>
              <a:rPr lang="fr-FR" b="1" dirty="0" err="1"/>
              <a:t>nel</a:t>
            </a:r>
            <a:r>
              <a:rPr lang="fr-FR" b="1" dirty="0"/>
              <a:t> 1877 e Francesco De Sanctis (Studio sopra Emilio Zola 1879). I </a:t>
            </a:r>
            <a:r>
              <a:rPr lang="fr-FR" b="1" dirty="0" err="1"/>
              <a:t>narratori</a:t>
            </a:r>
            <a:r>
              <a:rPr lang="fr-FR" b="1" dirty="0"/>
              <a:t> </a:t>
            </a:r>
            <a:r>
              <a:rPr lang="fr-FR" b="1" dirty="0" err="1"/>
              <a:t>italiani</a:t>
            </a:r>
            <a:r>
              <a:rPr lang="fr-FR" b="1" dirty="0"/>
              <a:t> </a:t>
            </a:r>
            <a:r>
              <a:rPr lang="fr-FR" b="1" dirty="0" err="1"/>
              <a:t>riprendono</a:t>
            </a:r>
            <a:r>
              <a:rPr lang="fr-FR" b="1" dirty="0"/>
              <a:t> le idée </a:t>
            </a:r>
            <a:r>
              <a:rPr lang="fr-FR" b="1" dirty="0" err="1"/>
              <a:t>del</a:t>
            </a:r>
            <a:r>
              <a:rPr lang="fr-FR" b="1" dirty="0"/>
              <a:t> </a:t>
            </a:r>
            <a:r>
              <a:rPr lang="fr-FR" b="1" dirty="0" err="1"/>
              <a:t>naturalismo</a:t>
            </a:r>
            <a:r>
              <a:rPr lang="fr-FR" b="1" dirty="0"/>
              <a:t> </a:t>
            </a:r>
            <a:r>
              <a:rPr lang="fr-FR" b="1" dirty="0" err="1"/>
              <a:t>portando</a:t>
            </a:r>
            <a:r>
              <a:rPr lang="fr-FR" b="1" dirty="0"/>
              <a:t> Avanti la </a:t>
            </a:r>
            <a:r>
              <a:rPr lang="fr-FR" b="1" dirty="0" err="1"/>
              <a:t>linea</a:t>
            </a:r>
            <a:r>
              <a:rPr lang="fr-FR" b="1" dirty="0"/>
              <a:t> </a:t>
            </a:r>
            <a:r>
              <a:rPr lang="fr-FR" b="1" dirty="0" err="1"/>
              <a:t>naturalista</a:t>
            </a:r>
            <a:r>
              <a:rPr lang="fr-FR" b="1" dirty="0"/>
              <a:t> </a:t>
            </a:r>
            <a:r>
              <a:rPr lang="fr-FR" b="1" dirty="0" err="1"/>
              <a:t>inaugurata</a:t>
            </a:r>
            <a:r>
              <a:rPr lang="fr-FR" b="1" dirty="0"/>
              <a:t> da </a:t>
            </a:r>
            <a:r>
              <a:rPr lang="fr-FR" b="1" dirty="0" err="1"/>
              <a:t>Tarchetti</a:t>
            </a:r>
            <a:r>
              <a:rPr lang="fr-FR" b="1" dirty="0"/>
              <a:t> </a:t>
            </a:r>
            <a:r>
              <a:rPr lang="fr-FR" b="1"/>
              <a:t>e Camillo Boito</a:t>
            </a:r>
            <a:r>
              <a:rPr lang="fr-FR" b="1" dirty="0"/>
              <a:t>. </a:t>
            </a:r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dirty="0" err="1"/>
              <a:t>conoscenza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Naturalismo</a:t>
            </a:r>
            <a:r>
              <a:rPr lang="fr-FR" dirty="0"/>
              <a:t> </a:t>
            </a:r>
            <a:r>
              <a:rPr lang="fr-FR" dirty="0" err="1"/>
              <a:t>francese</a:t>
            </a:r>
            <a:r>
              <a:rPr lang="fr-FR" dirty="0"/>
              <a:t> influenza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scrittori</a:t>
            </a:r>
            <a:r>
              <a:rPr lang="fr-FR" dirty="0"/>
              <a:t> </a:t>
            </a:r>
            <a:r>
              <a:rPr lang="fr-FR" dirty="0" err="1"/>
              <a:t>italiani</a:t>
            </a:r>
            <a:r>
              <a:rPr lang="fr-FR" dirty="0"/>
              <a:t>. Tra </a:t>
            </a:r>
            <a:r>
              <a:rPr lang="fr-FR" dirty="0" err="1"/>
              <a:t>quelli</a:t>
            </a:r>
            <a:r>
              <a:rPr lang="fr-FR" dirty="0"/>
              <a:t> più in </a:t>
            </a:r>
            <a:r>
              <a:rPr lang="fr-FR" dirty="0" err="1"/>
              <a:t>linea</a:t>
            </a:r>
            <a:r>
              <a:rPr lang="fr-FR" dirty="0"/>
              <a:t> con la </a:t>
            </a:r>
            <a:r>
              <a:rPr lang="fr-FR" dirty="0" err="1"/>
              <a:t>nuova</a:t>
            </a:r>
            <a:r>
              <a:rPr lang="fr-FR" dirty="0"/>
              <a:t> </a:t>
            </a:r>
            <a:r>
              <a:rPr lang="fr-FR" dirty="0" err="1"/>
              <a:t>tendenza</a:t>
            </a:r>
            <a:r>
              <a:rPr lang="fr-FR" dirty="0"/>
              <a:t> alla </a:t>
            </a:r>
            <a:r>
              <a:rPr lang="fr-FR" dirty="0" err="1"/>
              <a:t>descrizione</a:t>
            </a:r>
            <a:r>
              <a:rPr lang="fr-FR" dirty="0"/>
              <a:t> delle </a:t>
            </a:r>
            <a:r>
              <a:rPr lang="fr-FR" dirty="0" err="1"/>
              <a:t>realtà</a:t>
            </a:r>
            <a:r>
              <a:rPr lang="fr-FR" dirty="0"/>
              <a:t> delle </a:t>
            </a:r>
            <a:r>
              <a:rPr lang="fr-FR" dirty="0" err="1"/>
              <a:t>classi</a:t>
            </a:r>
            <a:r>
              <a:rPr lang="fr-FR" dirty="0"/>
              <a:t> </a:t>
            </a:r>
            <a:r>
              <a:rPr lang="fr-FR" dirty="0" err="1"/>
              <a:t>popolari</a:t>
            </a:r>
            <a:r>
              <a:rPr lang="fr-FR" dirty="0"/>
              <a:t> e in modo </a:t>
            </a:r>
            <a:r>
              <a:rPr lang="fr-FR" dirty="0" err="1"/>
              <a:t>particolare</a:t>
            </a:r>
            <a:r>
              <a:rPr lang="fr-FR" dirty="0"/>
              <a:t> di quelle </a:t>
            </a:r>
            <a:r>
              <a:rPr lang="fr-FR" dirty="0" err="1"/>
              <a:t>meridionali</a:t>
            </a:r>
            <a:r>
              <a:rPr lang="fr-FR" dirty="0"/>
              <a:t> ci sono: Giovanni Verga, Federico De Roberto e Luigi </a:t>
            </a:r>
            <a:r>
              <a:rPr lang="fr-FR" dirty="0" err="1"/>
              <a:t>Capuana</a:t>
            </a:r>
            <a:r>
              <a:rPr lang="fr-FR" dirty="0"/>
              <a:t>. La </a:t>
            </a:r>
            <a:r>
              <a:rPr lang="fr-FR" dirty="0" err="1"/>
              <a:t>tendenza</a:t>
            </a:r>
            <a:r>
              <a:rPr lang="fr-FR" dirty="0"/>
              <a:t> </a:t>
            </a:r>
            <a:r>
              <a:rPr lang="fr-FR" dirty="0" err="1"/>
              <a:t>porterà</a:t>
            </a:r>
            <a:r>
              <a:rPr lang="fr-FR" dirty="0"/>
              <a:t> alla </a:t>
            </a:r>
            <a:r>
              <a:rPr lang="fr-FR" dirty="0" err="1"/>
              <a:t>pubblicazione</a:t>
            </a:r>
            <a:r>
              <a:rPr lang="fr-FR" dirty="0"/>
              <a:t> delle </a:t>
            </a:r>
            <a:r>
              <a:rPr lang="fr-FR" dirty="0" err="1"/>
              <a:t>seguenti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i="1" dirty="0"/>
              <a:t>Rosso Malpelo </a:t>
            </a:r>
            <a:r>
              <a:rPr lang="fr-FR" dirty="0"/>
              <a:t>(1878) 		</a:t>
            </a:r>
            <a:r>
              <a:rPr lang="fr-FR" i="1" dirty="0"/>
              <a:t>Vita dei </a:t>
            </a:r>
            <a:r>
              <a:rPr lang="fr-FR" i="1" dirty="0" err="1"/>
              <a:t>campi</a:t>
            </a:r>
            <a:r>
              <a:rPr lang="fr-FR" i="1" dirty="0"/>
              <a:t> (1880)</a:t>
            </a:r>
          </a:p>
          <a:p>
            <a:endParaRPr lang="fr-FR" dirty="0"/>
          </a:p>
          <a:p>
            <a:r>
              <a:rPr lang="fr-FR" dirty="0" err="1"/>
              <a:t>Giacinta</a:t>
            </a:r>
            <a:r>
              <a:rPr lang="fr-FR" dirty="0"/>
              <a:t> (1879)			</a:t>
            </a:r>
            <a:r>
              <a:rPr lang="fr-FR" i="1" dirty="0"/>
              <a:t>I </a:t>
            </a:r>
            <a:r>
              <a:rPr lang="fr-FR" i="1" dirty="0" err="1"/>
              <a:t>Malavoglia</a:t>
            </a:r>
            <a:r>
              <a:rPr lang="fr-FR" i="1" dirty="0"/>
              <a:t> (1881)</a:t>
            </a:r>
          </a:p>
          <a:p>
            <a:endParaRPr lang="fr-FR" i="1" dirty="0"/>
          </a:p>
          <a:p>
            <a:r>
              <a:rPr lang="fr-FR" i="1" dirty="0"/>
              <a:t>Novelle </a:t>
            </a:r>
            <a:r>
              <a:rPr lang="fr-FR" i="1" dirty="0" err="1"/>
              <a:t>Rusticane</a:t>
            </a:r>
            <a:r>
              <a:rPr lang="fr-FR" i="1" dirty="0"/>
              <a:t> (1882)</a:t>
            </a:r>
          </a:p>
          <a:p>
            <a:endParaRPr lang="fr-FR" dirty="0"/>
          </a:p>
          <a:p>
            <a:r>
              <a:rPr lang="fr-FR" dirty="0"/>
              <a:t>Una delle </a:t>
            </a:r>
            <a:r>
              <a:rPr lang="fr-FR" dirty="0" err="1"/>
              <a:t>caratteristiche</a:t>
            </a:r>
            <a:r>
              <a:rPr lang="fr-FR" dirty="0"/>
              <a:t> principale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autori</a:t>
            </a:r>
            <a:r>
              <a:rPr lang="fr-FR" dirty="0"/>
              <a:t> </a:t>
            </a:r>
            <a:r>
              <a:rPr lang="fr-FR" dirty="0" err="1"/>
              <a:t>veristi</a:t>
            </a:r>
            <a:r>
              <a:rPr lang="fr-FR" dirty="0"/>
              <a:t> è la </a:t>
            </a:r>
            <a:r>
              <a:rPr lang="fr-FR" dirty="0" err="1"/>
              <a:t>loro</a:t>
            </a:r>
            <a:r>
              <a:rPr lang="fr-FR" dirty="0"/>
              <a:t> </a:t>
            </a:r>
            <a:r>
              <a:rPr lang="fr-FR" dirty="0" err="1"/>
              <a:t>tendenza</a:t>
            </a:r>
            <a:r>
              <a:rPr lang="fr-FR" dirty="0"/>
              <a:t> a </a:t>
            </a:r>
            <a:r>
              <a:rPr lang="fr-FR" dirty="0" err="1"/>
              <a:t>riflettere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modo di </a:t>
            </a:r>
            <a:r>
              <a:rPr lang="fr-FR" dirty="0" err="1"/>
              <a:t>narrare</a:t>
            </a:r>
            <a:r>
              <a:rPr lang="fr-FR" dirty="0"/>
              <a:t>. Le </a:t>
            </a:r>
            <a:r>
              <a:rPr lang="fr-FR" dirty="0" err="1"/>
              <a:t>loro</a:t>
            </a:r>
            <a:r>
              <a:rPr lang="fr-FR" dirty="0"/>
              <a:t> </a:t>
            </a:r>
            <a:r>
              <a:rPr lang="fr-FR" dirty="0" err="1"/>
              <a:t>opere</a:t>
            </a:r>
            <a:r>
              <a:rPr lang="fr-FR" dirty="0"/>
              <a:t> sono </a:t>
            </a:r>
            <a:r>
              <a:rPr lang="fr-FR" dirty="0" err="1"/>
              <a:t>spesso</a:t>
            </a:r>
            <a:r>
              <a:rPr lang="fr-FR" dirty="0"/>
              <a:t> </a:t>
            </a:r>
            <a:r>
              <a:rPr lang="fr-FR" dirty="0" err="1"/>
              <a:t>accompagnate</a:t>
            </a:r>
            <a:r>
              <a:rPr lang="fr-FR" dirty="0"/>
              <a:t> da </a:t>
            </a:r>
            <a:r>
              <a:rPr lang="fr-FR" dirty="0" err="1"/>
              <a:t>scritti</a:t>
            </a:r>
            <a:r>
              <a:rPr lang="fr-FR" dirty="0"/>
              <a:t> </a:t>
            </a:r>
            <a:r>
              <a:rPr lang="fr-FR" dirty="0" err="1"/>
              <a:t>teorici</a:t>
            </a:r>
            <a:r>
              <a:rPr lang="fr-FR" dirty="0"/>
              <a:t> (</a:t>
            </a:r>
            <a:r>
              <a:rPr lang="fr-FR" dirty="0" err="1"/>
              <a:t>ascoltare</a:t>
            </a:r>
            <a:r>
              <a:rPr lang="fr-FR" dirty="0"/>
              <a:t> le idée </a:t>
            </a:r>
            <a:r>
              <a:rPr lang="fr-FR" dirty="0" err="1"/>
              <a:t>che</a:t>
            </a:r>
            <a:r>
              <a:rPr lang="fr-FR" dirty="0"/>
              <a:t> li </a:t>
            </a:r>
            <a:r>
              <a:rPr lang="fr-FR" dirty="0" err="1"/>
              <a:t>ispirano</a:t>
            </a:r>
            <a:r>
              <a:rPr lang="fr-FR" dirty="0"/>
              <a:t> dalla </a:t>
            </a:r>
            <a:r>
              <a:rPr lang="fr-FR" dirty="0" err="1"/>
              <a:t>loro</a:t>
            </a:r>
            <a:r>
              <a:rPr lang="fr-FR" dirty="0"/>
              <a:t> </a:t>
            </a:r>
            <a:r>
              <a:rPr lang="fr-FR" dirty="0" err="1"/>
              <a:t>viva</a:t>
            </a:r>
            <a:r>
              <a:rPr lang="fr-FR" dirty="0"/>
              <a:t> voce). </a:t>
            </a:r>
          </a:p>
        </p:txBody>
      </p:sp>
    </p:spTree>
    <p:extLst>
      <p:ext uri="{BB962C8B-B14F-4D97-AF65-F5344CB8AC3E}">
        <p14:creationId xmlns:p14="http://schemas.microsoft.com/office/powerpoint/2010/main" val="43595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B895D9-0614-6342-64D2-E169FA3BA1F5}"/>
              </a:ext>
            </a:extLst>
          </p:cNvPr>
          <p:cNvSpPr txBox="1"/>
          <p:nvPr/>
        </p:nvSpPr>
        <p:spPr>
          <a:xfrm>
            <a:off x="1005840" y="1219200"/>
            <a:ext cx="77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DAL NATURALISMO AL VERISMO: DIFFERENZE E ANALOGIE 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69B074DC-18BF-5425-BC5B-BF15E3B298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548" y="2012156"/>
          <a:ext cx="10078611" cy="414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175" imgH="1919886" progId="Acrobat.Document.DC">
                  <p:embed/>
                </p:oleObj>
              </mc:Choice>
              <mc:Fallback>
                <p:oleObj name="Acrobat Document" r:id="rId2" imgW="4663175" imgH="1919886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69B074DC-18BF-5425-BC5B-BF15E3B29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9548" y="2012156"/>
                        <a:ext cx="10078611" cy="4148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629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9DFC3-050B-2DEC-CADE-36DEB7ABC9F0}"/>
              </a:ext>
            </a:extLst>
          </p:cNvPr>
          <p:cNvSpPr txBox="1"/>
          <p:nvPr/>
        </p:nvSpPr>
        <p:spPr>
          <a:xfrm>
            <a:off x="1384183" y="729842"/>
            <a:ext cx="942083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</a:t>
            </a:r>
            <a:r>
              <a:rPr lang="fr-FR" b="1" dirty="0" err="1"/>
              <a:t>lezione</a:t>
            </a:r>
            <a:r>
              <a:rPr lang="fr-FR" b="1" dirty="0"/>
              <a:t> di Zola:</a:t>
            </a:r>
          </a:p>
          <a:p>
            <a:r>
              <a:rPr lang="fr-FR" dirty="0" err="1"/>
              <a:t>Impersonalità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narratore</a:t>
            </a:r>
            <a:r>
              <a:rPr lang="fr-FR" dirty="0"/>
              <a:t>, le </a:t>
            </a:r>
            <a:r>
              <a:rPr lang="fr-FR" dirty="0" err="1"/>
              <a:t>lunghe</a:t>
            </a:r>
            <a:r>
              <a:rPr lang="fr-FR" dirty="0"/>
              <a:t> </a:t>
            </a:r>
            <a:r>
              <a:rPr lang="fr-FR" dirty="0" err="1"/>
              <a:t>descrizioni</a:t>
            </a:r>
            <a:r>
              <a:rPr lang="fr-FR" dirty="0"/>
              <a:t> </a:t>
            </a:r>
            <a:r>
              <a:rPr lang="fr-FR" dirty="0" err="1"/>
              <a:t>oggettive</a:t>
            </a:r>
            <a:r>
              <a:rPr lang="fr-FR" dirty="0"/>
              <a:t>, le trame </a:t>
            </a:r>
            <a:r>
              <a:rPr lang="fr-FR" dirty="0" err="1"/>
              <a:t>semplici</a:t>
            </a:r>
            <a:r>
              <a:rPr lang="fr-FR" dirty="0"/>
              <a:t>, </a:t>
            </a:r>
            <a:r>
              <a:rPr lang="fr-FR" dirty="0" err="1"/>
              <a:t>ordinate</a:t>
            </a:r>
            <a:r>
              <a:rPr lang="fr-FR" dirty="0"/>
              <a:t>, prive di grandi </a:t>
            </a:r>
            <a:r>
              <a:rPr lang="fr-FR" dirty="0" err="1"/>
              <a:t>colpi</a:t>
            </a:r>
            <a:r>
              <a:rPr lang="fr-FR" dirty="0"/>
              <a:t> di </a:t>
            </a:r>
            <a:r>
              <a:rPr lang="fr-FR" dirty="0" err="1"/>
              <a:t>scena</a:t>
            </a:r>
            <a:r>
              <a:rPr lang="fr-FR" dirty="0"/>
              <a:t>, </a:t>
            </a:r>
            <a:r>
              <a:rPr lang="fr-FR" dirty="0" err="1"/>
              <a:t>protagonisti</a:t>
            </a:r>
            <a:r>
              <a:rPr lang="fr-FR" dirty="0"/>
              <a:t> </a:t>
            </a:r>
            <a:r>
              <a:rPr lang="fr-FR" dirty="0" err="1"/>
              <a:t>semplici</a:t>
            </a:r>
            <a:r>
              <a:rPr lang="fr-FR" dirty="0"/>
              <a:t>, </a:t>
            </a:r>
            <a:r>
              <a:rPr lang="fr-FR" dirty="0" err="1"/>
              <a:t>umili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vivono</a:t>
            </a:r>
            <a:r>
              <a:rPr lang="fr-FR" dirty="0"/>
              <a:t> tra mille </a:t>
            </a:r>
            <a:r>
              <a:rPr lang="fr-FR" dirty="0" err="1"/>
              <a:t>difficoltà</a:t>
            </a:r>
            <a:r>
              <a:rPr lang="fr-FR" dirty="0"/>
              <a:t>. </a:t>
            </a:r>
            <a:r>
              <a:rPr lang="fr-FR" dirty="0" err="1"/>
              <a:t>Attenzione</a:t>
            </a:r>
            <a:r>
              <a:rPr lang="fr-FR" dirty="0"/>
              <a:t> per l’</a:t>
            </a:r>
            <a:r>
              <a:rPr lang="fr-FR" dirty="0" err="1"/>
              <a:t>ambiente</a:t>
            </a:r>
            <a:r>
              <a:rPr lang="fr-FR" dirty="0"/>
              <a:t> sociale.</a:t>
            </a:r>
          </a:p>
          <a:p>
            <a:endParaRPr lang="fr-FR" dirty="0"/>
          </a:p>
          <a:p>
            <a:r>
              <a:rPr lang="fr-FR" b="1" u="sng" dirty="0" err="1"/>
              <a:t>Diversità</a:t>
            </a:r>
            <a:r>
              <a:rPr lang="fr-FR" b="1" u="sng" dirty="0"/>
              <a:t> dal </a:t>
            </a:r>
            <a:r>
              <a:rPr lang="fr-FR" b="1" u="sng" dirty="0" err="1"/>
              <a:t>Naturalismo</a:t>
            </a:r>
            <a:r>
              <a:rPr lang="fr-FR" b="1" u="sng" dirty="0"/>
              <a:t>:</a:t>
            </a:r>
          </a:p>
          <a:p>
            <a:endParaRPr lang="fr-FR" b="1" dirty="0"/>
          </a:p>
          <a:p>
            <a:r>
              <a:rPr lang="fr-FR" b="1" dirty="0"/>
              <a:t>L’</a:t>
            </a:r>
            <a:r>
              <a:rPr lang="fr-FR" b="1" dirty="0" err="1"/>
              <a:t>artificio</a:t>
            </a:r>
            <a:r>
              <a:rPr lang="fr-FR" b="1" dirty="0"/>
              <a:t> </a:t>
            </a:r>
            <a:r>
              <a:rPr lang="fr-FR" b="1" dirty="0" err="1"/>
              <a:t>della</a:t>
            </a:r>
            <a:r>
              <a:rPr lang="fr-FR" b="1" dirty="0"/>
              <a:t> </a:t>
            </a:r>
            <a:r>
              <a:rPr lang="fr-FR" b="1" dirty="0" err="1"/>
              <a:t>regressione</a:t>
            </a:r>
            <a:r>
              <a:rPr lang="fr-FR" b="1" dirty="0"/>
              <a:t>: </a:t>
            </a:r>
          </a:p>
          <a:p>
            <a:endParaRPr lang="fr-FR" b="1" dirty="0"/>
          </a:p>
          <a:p>
            <a:r>
              <a:rPr lang="fr-FR" dirty="0" err="1"/>
              <a:t>Aumentano</a:t>
            </a:r>
            <a:r>
              <a:rPr lang="fr-FR" dirty="0"/>
              <a:t> </a:t>
            </a:r>
            <a:r>
              <a:rPr lang="fr-FR" dirty="0" err="1"/>
              <a:t>l’idea</a:t>
            </a:r>
            <a:r>
              <a:rPr lang="fr-FR" dirty="0"/>
              <a:t> </a:t>
            </a:r>
            <a:r>
              <a:rPr lang="fr-FR" dirty="0" err="1"/>
              <a:t>dell’impersonalità</a:t>
            </a:r>
            <a:r>
              <a:rPr lang="fr-FR" dirty="0"/>
              <a:t>: l’</a:t>
            </a:r>
            <a:r>
              <a:rPr lang="fr-FR" dirty="0" err="1"/>
              <a:t>autore</a:t>
            </a:r>
            <a:r>
              <a:rPr lang="fr-FR" dirty="0"/>
              <a:t> non </a:t>
            </a:r>
            <a:r>
              <a:rPr lang="fr-FR" dirty="0" err="1"/>
              <a:t>deve</a:t>
            </a:r>
            <a:r>
              <a:rPr lang="fr-FR" dirty="0"/>
              <a:t> mai </a:t>
            </a:r>
            <a:r>
              <a:rPr lang="fr-FR" dirty="0" err="1"/>
              <a:t>apparire</a:t>
            </a:r>
            <a:r>
              <a:rPr lang="fr-FR" dirty="0"/>
              <a:t> </a:t>
            </a:r>
            <a:r>
              <a:rPr lang="fr-FR" dirty="0" err="1"/>
              <a:t>nei</a:t>
            </a:r>
            <a:r>
              <a:rPr lang="fr-FR" dirty="0"/>
              <a:t>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testi</a:t>
            </a:r>
            <a:r>
              <a:rPr lang="fr-FR" dirty="0"/>
              <a:t>, non </a:t>
            </a:r>
            <a:r>
              <a:rPr lang="fr-FR" dirty="0" err="1"/>
              <a:t>deve</a:t>
            </a:r>
            <a:r>
              <a:rPr lang="fr-FR" dirty="0"/>
              <a:t> </a:t>
            </a:r>
            <a:r>
              <a:rPr lang="fr-FR" dirty="0" err="1"/>
              <a:t>dare</a:t>
            </a:r>
            <a:r>
              <a:rPr lang="fr-FR" dirty="0"/>
              <a:t> </a:t>
            </a:r>
            <a:r>
              <a:rPr lang="fr-FR" dirty="0" err="1"/>
              <a:t>giudizi</a:t>
            </a:r>
            <a:r>
              <a:rPr lang="fr-FR" dirty="0"/>
              <a:t> di </a:t>
            </a:r>
            <a:r>
              <a:rPr lang="fr-FR" dirty="0" err="1"/>
              <a:t>valore</a:t>
            </a:r>
            <a:r>
              <a:rPr lang="fr-FR" dirty="0"/>
              <a:t> su i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personaggi</a:t>
            </a:r>
            <a:r>
              <a:rPr lang="fr-FR" dirty="0"/>
              <a:t>, </a:t>
            </a:r>
            <a:r>
              <a:rPr lang="fr-FR" dirty="0" err="1"/>
              <a:t>deve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sullo</a:t>
            </a:r>
            <a:r>
              <a:rPr lang="fr-FR" dirty="0"/>
              <a:t> </a:t>
            </a:r>
            <a:r>
              <a:rPr lang="fr-FR" dirty="0" err="1"/>
              <a:t>stesso</a:t>
            </a:r>
            <a:r>
              <a:rPr lang="fr-FR" dirty="0"/>
              <a:t> piano dei </a:t>
            </a:r>
            <a:r>
              <a:rPr lang="fr-FR" dirty="0" err="1"/>
              <a:t>personaggi</a:t>
            </a:r>
            <a:r>
              <a:rPr lang="fr-FR" dirty="0"/>
              <a:t>. </a:t>
            </a:r>
          </a:p>
          <a:p>
            <a:r>
              <a:rPr lang="fr-FR" dirty="0"/>
              <a:t>ARTIFICIO DELLA REGRESSIONE: l’</a:t>
            </a:r>
            <a:r>
              <a:rPr lang="fr-FR" dirty="0" err="1"/>
              <a:t>autore</a:t>
            </a:r>
            <a:r>
              <a:rPr lang="fr-FR" dirty="0"/>
              <a:t> </a:t>
            </a:r>
            <a:r>
              <a:rPr lang="fr-FR" dirty="0" err="1"/>
              <a:t>lascia</a:t>
            </a:r>
            <a:r>
              <a:rPr lang="fr-FR" dirty="0"/>
              <a:t> i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panni</a:t>
            </a:r>
            <a:r>
              <a:rPr lang="fr-FR" dirty="0"/>
              <a:t> di </a:t>
            </a:r>
            <a:r>
              <a:rPr lang="fr-FR" dirty="0" err="1"/>
              <a:t>colto</a:t>
            </a:r>
            <a:r>
              <a:rPr lang="fr-FR" dirty="0"/>
              <a:t> </a:t>
            </a:r>
            <a:r>
              <a:rPr lang="fr-FR" dirty="0" err="1"/>
              <a:t>borghese</a:t>
            </a:r>
            <a:r>
              <a:rPr lang="fr-FR" dirty="0"/>
              <a:t> e </a:t>
            </a:r>
            <a:r>
              <a:rPr lang="fr-FR" dirty="0" err="1"/>
              <a:t>regredisce</a:t>
            </a:r>
            <a:r>
              <a:rPr lang="fr-FR" dirty="0"/>
              <a:t> a </a:t>
            </a:r>
            <a:r>
              <a:rPr lang="fr-FR" dirty="0" err="1"/>
              <a:t>uno</a:t>
            </a:r>
            <a:r>
              <a:rPr lang="fr-FR" dirty="0"/>
              <a:t> </a:t>
            </a:r>
            <a:r>
              <a:rPr lang="fr-FR" dirty="0" err="1"/>
              <a:t>stato</a:t>
            </a:r>
            <a:r>
              <a:rPr lang="fr-FR" dirty="0"/>
              <a:t> culturale </a:t>
            </a:r>
            <a:r>
              <a:rPr lang="fr-FR" dirty="0" err="1"/>
              <a:t>paragonabile</a:t>
            </a:r>
            <a:r>
              <a:rPr lang="fr-FR" dirty="0"/>
              <a:t> a </a:t>
            </a:r>
            <a:r>
              <a:rPr lang="fr-FR" dirty="0" err="1"/>
              <a:t>quello</a:t>
            </a:r>
            <a:r>
              <a:rPr lang="fr-FR" dirty="0"/>
              <a:t> dei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personaggi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NATURALISMO: </a:t>
            </a:r>
            <a:r>
              <a:rPr lang="fr-FR" dirty="0" err="1"/>
              <a:t>lettura</a:t>
            </a:r>
            <a:r>
              <a:rPr lang="fr-FR" dirty="0"/>
              <a:t> </a:t>
            </a:r>
            <a:r>
              <a:rPr lang="fr-FR" dirty="0" err="1"/>
              <a:t>ideologica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letteratura</a:t>
            </a:r>
            <a:r>
              <a:rPr lang="fr-FR" dirty="0"/>
              <a:t>: </a:t>
            </a:r>
            <a:r>
              <a:rPr lang="fr-FR" dirty="0" err="1"/>
              <a:t>racconti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devono</a:t>
            </a:r>
            <a:r>
              <a:rPr lang="fr-FR" dirty="0"/>
              <a:t> </a:t>
            </a:r>
            <a:r>
              <a:rPr lang="fr-FR" dirty="0" err="1"/>
              <a:t>scuotere</a:t>
            </a:r>
            <a:r>
              <a:rPr lang="fr-FR" dirty="0"/>
              <a:t> il </a:t>
            </a:r>
            <a:r>
              <a:rPr lang="fr-FR" dirty="0" err="1"/>
              <a:t>lettore</a:t>
            </a:r>
            <a:r>
              <a:rPr lang="fr-FR" dirty="0"/>
              <a:t> e </a:t>
            </a:r>
            <a:r>
              <a:rPr lang="fr-FR" dirty="0" err="1"/>
              <a:t>spingerlo</a:t>
            </a:r>
            <a:r>
              <a:rPr lang="fr-FR" dirty="0"/>
              <a:t> a </a:t>
            </a:r>
            <a:r>
              <a:rPr lang="fr-FR" dirty="0" err="1"/>
              <a:t>riflettere</a:t>
            </a:r>
            <a:r>
              <a:rPr lang="fr-FR" dirty="0"/>
              <a:t> e </a:t>
            </a:r>
            <a:r>
              <a:rPr lang="fr-FR" dirty="0" err="1"/>
              <a:t>soprattutto</a:t>
            </a:r>
            <a:r>
              <a:rPr lang="fr-FR" dirty="0"/>
              <a:t> </a:t>
            </a:r>
            <a:r>
              <a:rPr lang="fr-FR" dirty="0" err="1"/>
              <a:t>intervenire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</a:t>
            </a:r>
            <a:r>
              <a:rPr lang="fr-FR" dirty="0" err="1"/>
              <a:t>dibattito</a:t>
            </a:r>
            <a:r>
              <a:rPr lang="fr-FR" dirty="0"/>
              <a:t> sociale.</a:t>
            </a:r>
          </a:p>
          <a:p>
            <a:endParaRPr lang="fr-FR" dirty="0"/>
          </a:p>
          <a:p>
            <a:r>
              <a:rPr lang="fr-FR" dirty="0"/>
              <a:t>VERISMO</a:t>
            </a:r>
            <a:r>
              <a:rPr lang="fr-FR" b="1" dirty="0"/>
              <a:t>: </a:t>
            </a:r>
            <a:r>
              <a:rPr lang="fr-FR" b="1" dirty="0" err="1"/>
              <a:t>divisione</a:t>
            </a:r>
            <a:r>
              <a:rPr lang="fr-FR" b="1" dirty="0"/>
              <a:t> </a:t>
            </a:r>
            <a:r>
              <a:rPr lang="fr-FR" b="1" dirty="0" err="1"/>
              <a:t>della</a:t>
            </a:r>
            <a:r>
              <a:rPr lang="fr-FR" b="1" dirty="0"/>
              <a:t> </a:t>
            </a:r>
            <a:r>
              <a:rPr lang="fr-FR" b="1" dirty="0" err="1"/>
              <a:t>sfera</a:t>
            </a:r>
            <a:r>
              <a:rPr lang="fr-FR" b="1" dirty="0"/>
              <a:t> </a:t>
            </a:r>
            <a:r>
              <a:rPr lang="fr-FR" b="1" dirty="0" err="1"/>
              <a:t>letteraria</a:t>
            </a:r>
            <a:r>
              <a:rPr lang="fr-FR" b="1" dirty="0"/>
              <a:t> da </a:t>
            </a:r>
            <a:r>
              <a:rPr lang="fr-FR" b="1" dirty="0" err="1"/>
              <a:t>quella</a:t>
            </a:r>
            <a:r>
              <a:rPr lang="fr-FR" b="1" dirty="0"/>
              <a:t> </a:t>
            </a:r>
            <a:r>
              <a:rPr lang="fr-FR" b="1" dirty="0" err="1"/>
              <a:t>dell’opinione</a:t>
            </a:r>
            <a:r>
              <a:rPr lang="fr-FR" b="1" dirty="0"/>
              <a:t> </a:t>
            </a:r>
            <a:r>
              <a:rPr lang="fr-FR" b="1" dirty="0" err="1"/>
              <a:t>pubblica</a:t>
            </a:r>
            <a:r>
              <a:rPr lang="fr-FR" b="1" dirty="0"/>
              <a:t> e </a:t>
            </a:r>
            <a:r>
              <a:rPr lang="fr-FR" b="1" dirty="0" err="1"/>
              <a:t>della</a:t>
            </a:r>
            <a:r>
              <a:rPr lang="fr-FR" b="1" dirty="0"/>
              <a:t> </a:t>
            </a:r>
            <a:r>
              <a:rPr lang="fr-FR" b="1" dirty="0" err="1"/>
              <a:t>politica</a:t>
            </a:r>
            <a:r>
              <a:rPr lang="fr-FR" b="1" dirty="0"/>
              <a:t>. </a:t>
            </a:r>
            <a:r>
              <a:rPr lang="fr-FR" b="1" dirty="0" err="1"/>
              <a:t>Valore</a:t>
            </a:r>
            <a:r>
              <a:rPr lang="fr-FR" b="1" dirty="0"/>
              <a:t> </a:t>
            </a:r>
            <a:r>
              <a:rPr lang="fr-FR" b="1" dirty="0" err="1"/>
              <a:t>autonomo</a:t>
            </a:r>
            <a:r>
              <a:rPr lang="fr-FR" b="1" dirty="0"/>
              <a:t>. </a:t>
            </a:r>
          </a:p>
          <a:p>
            <a:endParaRPr lang="fr-FR" dirty="0"/>
          </a:p>
          <a:p>
            <a:r>
              <a:rPr lang="fr-FR" dirty="0"/>
              <a:t>Influenza </a:t>
            </a:r>
            <a:r>
              <a:rPr lang="fr-FR" dirty="0" err="1"/>
              <a:t>dell’ambiente</a:t>
            </a:r>
            <a:r>
              <a:rPr lang="fr-FR" dirty="0"/>
              <a:t> </a:t>
            </a:r>
            <a:r>
              <a:rPr lang="fr-FR" dirty="0" err="1"/>
              <a:t>sull’individio</a:t>
            </a:r>
            <a:r>
              <a:rPr lang="fr-FR" dirty="0"/>
              <a:t> = </a:t>
            </a:r>
            <a:r>
              <a:rPr lang="fr-FR" dirty="0" err="1"/>
              <a:t>tratto</a:t>
            </a:r>
            <a:r>
              <a:rPr lang="fr-FR" dirty="0"/>
              <a:t> </a:t>
            </a:r>
            <a:r>
              <a:rPr lang="fr-FR" dirty="0" err="1"/>
              <a:t>comune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092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91698F-A9A5-CC65-0ECB-EFD74C5CA28A}"/>
              </a:ext>
            </a:extLst>
          </p:cNvPr>
          <p:cNvSpPr txBox="1"/>
          <p:nvPr/>
        </p:nvSpPr>
        <p:spPr>
          <a:xfrm>
            <a:off x="1208015" y="721453"/>
            <a:ext cx="963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Per i </a:t>
            </a:r>
            <a:r>
              <a:rPr lang="fr-FR" dirty="0" err="1"/>
              <a:t>veristi</a:t>
            </a:r>
            <a:r>
              <a:rPr lang="fr-FR" dirty="0"/>
              <a:t> </a:t>
            </a:r>
            <a:r>
              <a:rPr lang="fr-FR" dirty="0" err="1"/>
              <a:t>bisogna</a:t>
            </a:r>
            <a:r>
              <a:rPr lang="fr-FR" dirty="0"/>
              <a:t> </a:t>
            </a:r>
            <a:r>
              <a:rPr lang="fr-FR" dirty="0" err="1"/>
              <a:t>fotografare</a:t>
            </a:r>
            <a:r>
              <a:rPr lang="fr-FR" dirty="0"/>
              <a:t> la </a:t>
            </a:r>
            <a:r>
              <a:rPr lang="fr-FR" dirty="0" err="1"/>
              <a:t>realtà</a:t>
            </a:r>
            <a:r>
              <a:rPr lang="fr-FR" dirty="0"/>
              <a:t> ma </a:t>
            </a:r>
            <a:r>
              <a:rPr lang="fr-FR" dirty="0" err="1"/>
              <a:t>quest’ultima</a:t>
            </a:r>
            <a:r>
              <a:rPr lang="fr-FR" dirty="0"/>
              <a:t> resta </a:t>
            </a:r>
            <a:r>
              <a:rPr lang="fr-FR" dirty="0" err="1"/>
              <a:t>fissata</a:t>
            </a:r>
            <a:r>
              <a:rPr lang="fr-FR" dirty="0"/>
              <a:t> </a:t>
            </a:r>
            <a:r>
              <a:rPr lang="fr-FR" dirty="0" err="1"/>
              <a:t>nel</a:t>
            </a:r>
            <a:r>
              <a:rPr lang="fr-FR" dirty="0"/>
              <a:t> tempo e </a:t>
            </a:r>
            <a:r>
              <a:rPr lang="fr-FR" dirty="0" err="1"/>
              <a:t>nella</a:t>
            </a:r>
            <a:r>
              <a:rPr lang="fr-FR" dirty="0"/>
              <a:t> </a:t>
            </a:r>
            <a:r>
              <a:rPr lang="fr-FR" dirty="0" err="1"/>
              <a:t>storia</a:t>
            </a:r>
            <a:r>
              <a:rPr lang="fr-FR" dirty="0"/>
              <a:t>, è </a:t>
            </a:r>
            <a:r>
              <a:rPr lang="fr-FR" dirty="0" err="1"/>
              <a:t>destinata</a:t>
            </a:r>
            <a:r>
              <a:rPr lang="fr-FR" dirty="0"/>
              <a:t> a non </a:t>
            </a:r>
            <a:r>
              <a:rPr lang="fr-FR" dirty="0" err="1"/>
              <a:t>cambiare</a:t>
            </a:r>
            <a:r>
              <a:rPr lang="fr-FR" dirty="0"/>
              <a:t>. Per i </a:t>
            </a:r>
            <a:r>
              <a:rPr lang="fr-FR" dirty="0" err="1"/>
              <a:t>naturalisti</a:t>
            </a:r>
            <a:r>
              <a:rPr lang="fr-FR" dirty="0"/>
              <a:t> </a:t>
            </a:r>
            <a:r>
              <a:rPr lang="fr-FR" dirty="0" err="1"/>
              <a:t>esiste</a:t>
            </a:r>
            <a:r>
              <a:rPr lang="fr-FR" dirty="0"/>
              <a:t> il </a:t>
            </a:r>
            <a:r>
              <a:rPr lang="fr-FR" dirty="0" err="1"/>
              <a:t>cambiamento</a:t>
            </a:r>
            <a:r>
              <a:rPr lang="fr-FR" dirty="0"/>
              <a:t>, </a:t>
            </a:r>
            <a:r>
              <a:rPr lang="fr-FR" dirty="0" err="1"/>
              <a:t>ambiente</a:t>
            </a:r>
            <a:r>
              <a:rPr lang="fr-FR" dirty="0"/>
              <a:t> </a:t>
            </a:r>
            <a:r>
              <a:rPr lang="fr-FR" dirty="0" err="1"/>
              <a:t>industriale</a:t>
            </a:r>
            <a:r>
              <a:rPr lang="fr-FR" dirty="0"/>
              <a:t> </a:t>
            </a:r>
            <a:r>
              <a:rPr lang="fr-FR" dirty="0" err="1"/>
              <a:t>nuovo</a:t>
            </a:r>
            <a:r>
              <a:rPr lang="fr-FR" dirty="0"/>
              <a:t> e </a:t>
            </a:r>
            <a:r>
              <a:rPr lang="fr-FR" dirty="0" err="1"/>
              <a:t>dinamico</a:t>
            </a:r>
            <a:r>
              <a:rPr lang="fr-FR" dirty="0"/>
              <a:t>, in </a:t>
            </a:r>
            <a:r>
              <a:rPr lang="fr-FR" dirty="0" err="1"/>
              <a:t>progressione</a:t>
            </a:r>
            <a:r>
              <a:rPr lang="fr-FR" dirty="0"/>
              <a:t>.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ottimistica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storia</a:t>
            </a:r>
            <a:r>
              <a:rPr lang="fr-FR" dirty="0"/>
              <a:t>.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Diversa</a:t>
            </a:r>
            <a:r>
              <a:rPr lang="fr-FR" dirty="0"/>
              <a:t> </a:t>
            </a:r>
            <a:r>
              <a:rPr lang="fr-FR" dirty="0" err="1"/>
              <a:t>visione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storia</a:t>
            </a:r>
            <a:r>
              <a:rPr lang="fr-FR" dirty="0"/>
              <a:t> </a:t>
            </a:r>
            <a:r>
              <a:rPr lang="fr-FR" dirty="0" err="1"/>
              <a:t>umana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Rosso </a:t>
            </a:r>
            <a:r>
              <a:rPr lang="fr-FR" dirty="0" err="1"/>
              <a:t>malpelo</a:t>
            </a:r>
            <a:r>
              <a:rPr lang="fr-FR" dirty="0"/>
              <a:t> è </a:t>
            </a:r>
            <a:r>
              <a:rPr lang="fr-FR" dirty="0" err="1"/>
              <a:t>scritto</a:t>
            </a:r>
            <a:r>
              <a:rPr lang="fr-FR" dirty="0"/>
              <a:t> </a:t>
            </a:r>
            <a:r>
              <a:rPr lang="fr-FR" dirty="0" err="1"/>
              <a:t>mentre</a:t>
            </a:r>
            <a:r>
              <a:rPr lang="fr-FR" dirty="0"/>
              <a:t> in Italia è in corso un </a:t>
            </a:r>
            <a:r>
              <a:rPr lang="fr-FR" dirty="0" err="1"/>
              <a:t>dibattito</a:t>
            </a:r>
            <a:r>
              <a:rPr lang="fr-FR" dirty="0"/>
              <a:t> </a:t>
            </a:r>
            <a:r>
              <a:rPr lang="fr-FR" dirty="0" err="1"/>
              <a:t>sul</a:t>
            </a:r>
            <a:r>
              <a:rPr lang="fr-FR" dirty="0"/>
              <a:t> </a:t>
            </a:r>
            <a:r>
              <a:rPr lang="fr-FR" dirty="0" err="1"/>
              <a:t>lavoro</a:t>
            </a:r>
            <a:r>
              <a:rPr lang="fr-FR" dirty="0"/>
              <a:t> </a:t>
            </a:r>
            <a:r>
              <a:rPr lang="fr-FR" dirty="0" err="1"/>
              <a:t>minorile</a:t>
            </a:r>
            <a:r>
              <a:rPr lang="fr-FR" dirty="0"/>
              <a:t>, ma Verga non </a:t>
            </a:r>
            <a:r>
              <a:rPr lang="fr-FR" dirty="0" err="1"/>
              <a:t>esprime</a:t>
            </a:r>
            <a:r>
              <a:rPr lang="fr-FR" dirty="0"/>
              <a:t> mai un </a:t>
            </a:r>
            <a:r>
              <a:rPr lang="fr-FR" dirty="0" err="1"/>
              <a:t>giudizio</a:t>
            </a:r>
            <a:r>
              <a:rPr lang="fr-FR" dirty="0"/>
              <a:t> morale, politico, </a:t>
            </a:r>
            <a:r>
              <a:rPr lang="fr-FR" dirty="0" err="1"/>
              <a:t>aderisce</a:t>
            </a:r>
            <a:r>
              <a:rPr lang="fr-FR" dirty="0"/>
              <a:t> alla </a:t>
            </a:r>
            <a:r>
              <a:rPr lang="fr-FR" dirty="0" err="1"/>
              <a:t>realtà</a:t>
            </a:r>
            <a:r>
              <a:rPr lang="fr-FR" dirty="0"/>
              <a:t> dei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personaggi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L’</a:t>
            </a:r>
            <a:r>
              <a:rPr lang="fr-FR" dirty="0" err="1"/>
              <a:t>obiettivo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romanziere</a:t>
            </a:r>
            <a:r>
              <a:rPr lang="fr-FR" dirty="0"/>
              <a:t> è </a:t>
            </a:r>
            <a:r>
              <a:rPr lang="fr-FR" dirty="0" err="1"/>
              <a:t>quello</a:t>
            </a:r>
            <a:r>
              <a:rPr lang="fr-FR" dirty="0"/>
              <a:t> di </a:t>
            </a:r>
            <a:r>
              <a:rPr lang="fr-FR" dirty="0" err="1"/>
              <a:t>dipingere</a:t>
            </a:r>
            <a:r>
              <a:rPr lang="fr-FR" dirty="0"/>
              <a:t> e </a:t>
            </a:r>
            <a:r>
              <a:rPr lang="fr-FR" dirty="0" err="1"/>
              <a:t>fotografare</a:t>
            </a:r>
            <a:r>
              <a:rPr lang="fr-FR" dirty="0"/>
              <a:t> il </a:t>
            </a:r>
            <a:r>
              <a:rPr lang="fr-FR" dirty="0" err="1"/>
              <a:t>reale</a:t>
            </a:r>
            <a:r>
              <a:rPr lang="fr-FR" dirty="0"/>
              <a:t> in maniera </a:t>
            </a:r>
            <a:r>
              <a:rPr lang="fr-FR" dirty="0" err="1"/>
              <a:t>oggettiva</a:t>
            </a:r>
            <a:r>
              <a:rPr lang="fr-FR" dirty="0"/>
              <a:t>. </a:t>
            </a:r>
          </a:p>
          <a:p>
            <a:r>
              <a:rPr lang="fr-FR" dirty="0" err="1"/>
              <a:t>Autonomia</a:t>
            </a:r>
            <a:r>
              <a:rPr lang="fr-FR" dirty="0"/>
              <a:t> dell’arte.</a:t>
            </a:r>
          </a:p>
        </p:txBody>
      </p:sp>
    </p:spTree>
    <p:extLst>
      <p:ext uri="{BB962C8B-B14F-4D97-AF65-F5344CB8AC3E}">
        <p14:creationId xmlns:p14="http://schemas.microsoft.com/office/powerpoint/2010/main" val="132535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B671D2-4777-5270-947E-3C83BF0A8703}"/>
              </a:ext>
            </a:extLst>
          </p:cNvPr>
          <p:cNvSpPr txBox="1"/>
          <p:nvPr/>
        </p:nvSpPr>
        <p:spPr>
          <a:xfrm>
            <a:off x="1564640" y="731520"/>
            <a:ext cx="908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GIOVANNI VERGA (1840-1922) – VITA E OPERE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50902954-5036-32A9-A26B-47AF8ED53B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9840" y="1788794"/>
          <a:ext cx="10302240" cy="463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175" imgH="2095097" progId="Acrobat.Document.DC">
                  <p:embed/>
                </p:oleObj>
              </mc:Choice>
              <mc:Fallback>
                <p:oleObj name="Acrobat Document" r:id="rId2" imgW="4663175" imgH="2095097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50902954-5036-32A9-A26B-47AF8ED53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59840" y="1788794"/>
                        <a:ext cx="10302240" cy="463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0084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588AAD7F-1445-B9DE-E7E4-082A026916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1948" y="1028842"/>
          <a:ext cx="10925732" cy="540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175" imgH="2308536" progId="Acrobat.Document.DC">
                  <p:embed/>
                </p:oleObj>
              </mc:Choice>
              <mc:Fallback>
                <p:oleObj name="Acrobat Document" r:id="rId2" imgW="4663175" imgH="2308536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588AAD7F-1445-B9DE-E7E4-082A026916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1948" y="1028842"/>
                        <a:ext cx="10925732" cy="540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65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71F98A-55B3-4397-31E9-EC7101A18052}"/>
              </a:ext>
            </a:extLst>
          </p:cNvPr>
          <p:cNvSpPr txBox="1"/>
          <p:nvPr/>
        </p:nvSpPr>
        <p:spPr>
          <a:xfrm>
            <a:off x="599440" y="377504"/>
            <a:ext cx="1143037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TEMI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Tema </a:t>
            </a:r>
            <a:r>
              <a:rPr lang="fr-FR" b="1" dirty="0" err="1"/>
              <a:t>dell’esistenza</a:t>
            </a:r>
            <a:r>
              <a:rPr lang="fr-FR" b="1" dirty="0"/>
              <a:t> vista come continua lotta </a:t>
            </a:r>
            <a:r>
              <a:rPr lang="fr-FR" dirty="0"/>
              <a:t>per la </a:t>
            </a:r>
            <a:r>
              <a:rPr lang="fr-FR" dirty="0" err="1"/>
              <a:t>conquista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rispetto</a:t>
            </a:r>
            <a:r>
              <a:rPr lang="fr-FR" dirty="0"/>
              <a:t> sociale (</a:t>
            </a:r>
            <a:r>
              <a:rPr lang="fr-FR" i="1" dirty="0" err="1"/>
              <a:t>Mastro</a:t>
            </a:r>
            <a:r>
              <a:rPr lang="fr-FR" i="1" dirty="0"/>
              <a:t> – don Gesualdo</a:t>
            </a:r>
            <a:r>
              <a:rPr lang="fr-FR" dirty="0"/>
              <a:t>), per il </a:t>
            </a:r>
            <a:r>
              <a:rPr lang="fr-FR" dirty="0" err="1"/>
              <a:t>futuro</a:t>
            </a:r>
            <a:r>
              <a:rPr lang="fr-FR" dirty="0"/>
              <a:t> dei </a:t>
            </a:r>
            <a:r>
              <a:rPr lang="fr-FR" dirty="0" err="1"/>
              <a:t>figli</a:t>
            </a:r>
            <a:r>
              <a:rPr lang="fr-FR" dirty="0"/>
              <a:t> e dei </a:t>
            </a:r>
            <a:r>
              <a:rPr lang="fr-FR" dirty="0" err="1"/>
              <a:t>nipoti</a:t>
            </a:r>
            <a:r>
              <a:rPr lang="fr-FR" dirty="0"/>
              <a:t> (</a:t>
            </a:r>
            <a:r>
              <a:rPr lang="fr-FR" i="1" dirty="0"/>
              <a:t>I </a:t>
            </a:r>
            <a:r>
              <a:rPr lang="fr-FR" i="1" dirty="0" err="1"/>
              <a:t>Malavoglia</a:t>
            </a:r>
            <a:r>
              <a:rPr lang="fr-FR" dirty="0"/>
              <a:t>),  per la semplice </a:t>
            </a:r>
            <a:r>
              <a:rPr lang="fr-FR" dirty="0" err="1"/>
              <a:t>sopravvivenza</a:t>
            </a:r>
            <a:r>
              <a:rPr lang="fr-FR" dirty="0"/>
              <a:t> (</a:t>
            </a:r>
            <a:r>
              <a:rPr lang="fr-FR" i="1" dirty="0"/>
              <a:t>Rosso Malpelo</a:t>
            </a:r>
            <a:r>
              <a:rPr lang="fr-FR" dirty="0"/>
              <a:t>).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Il </a:t>
            </a:r>
            <a:r>
              <a:rPr lang="fr-FR" b="1" dirty="0" err="1"/>
              <a:t>tema</a:t>
            </a:r>
            <a:r>
              <a:rPr lang="fr-FR" b="1" dirty="0"/>
              <a:t> </a:t>
            </a:r>
            <a:r>
              <a:rPr lang="fr-FR" b="1" dirty="0" err="1"/>
              <a:t>della</a:t>
            </a:r>
            <a:r>
              <a:rPr lang="fr-FR" b="1" dirty="0"/>
              <a:t> </a:t>
            </a:r>
            <a:r>
              <a:rPr lang="fr-FR" b="1" dirty="0" err="1"/>
              <a:t>famiglia</a:t>
            </a:r>
            <a:r>
              <a:rPr lang="fr-FR" b="1" dirty="0"/>
              <a:t> </a:t>
            </a:r>
            <a:r>
              <a:rPr lang="fr-FR" dirty="0"/>
              <a:t>come </a:t>
            </a:r>
            <a:r>
              <a:rPr lang="fr-FR" dirty="0" err="1"/>
              <a:t>legame</a:t>
            </a:r>
            <a:r>
              <a:rPr lang="fr-FR" dirty="0"/>
              <a:t> sacro (</a:t>
            </a:r>
            <a:r>
              <a:rPr lang="fr-FR" dirty="0" err="1"/>
              <a:t>religione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famiglia</a:t>
            </a:r>
            <a:r>
              <a:rPr lang="fr-FR" dirty="0"/>
              <a:t> de I </a:t>
            </a:r>
            <a:r>
              <a:rPr lang="fr-FR" dirty="0" err="1"/>
              <a:t>Malavoglia</a:t>
            </a:r>
            <a:r>
              <a:rPr lang="fr-FR" dirty="0"/>
              <a:t>), ma anche come </a:t>
            </a:r>
            <a:r>
              <a:rPr lang="fr-FR" dirty="0" err="1"/>
              <a:t>luogo</a:t>
            </a:r>
            <a:r>
              <a:rPr lang="fr-FR" dirty="0"/>
              <a:t> </a:t>
            </a:r>
            <a:r>
              <a:rPr lang="fr-FR" dirty="0" err="1"/>
              <a:t>dell’ipocrisia</a:t>
            </a:r>
            <a:r>
              <a:rPr lang="fr-FR" dirty="0"/>
              <a:t> (</a:t>
            </a:r>
            <a:r>
              <a:rPr lang="fr-FR" i="1" dirty="0" err="1"/>
              <a:t>Mastro</a:t>
            </a:r>
            <a:r>
              <a:rPr lang="fr-FR" i="1" dirty="0"/>
              <a:t> – don Gesualdo</a:t>
            </a:r>
            <a:r>
              <a:rPr lang="fr-FR" dirty="0"/>
              <a:t>).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b="1" dirty="0"/>
              <a:t>Il </a:t>
            </a:r>
            <a:r>
              <a:rPr lang="fr-FR" b="1" dirty="0" err="1"/>
              <a:t>tema</a:t>
            </a:r>
            <a:r>
              <a:rPr lang="fr-FR" b="1" dirty="0"/>
              <a:t> </a:t>
            </a:r>
            <a:r>
              <a:rPr lang="fr-FR" b="1" dirty="0" err="1"/>
              <a:t>dell’arricchimento</a:t>
            </a:r>
            <a:r>
              <a:rPr lang="fr-FR" dirty="0"/>
              <a:t>, l’</a:t>
            </a:r>
            <a:r>
              <a:rPr lang="fr-FR" dirty="0" err="1"/>
              <a:t>accumulo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« roba ». </a:t>
            </a:r>
          </a:p>
          <a:p>
            <a:endParaRPr lang="fr-FR" dirty="0"/>
          </a:p>
          <a:p>
            <a:r>
              <a:rPr lang="fr-FR" dirty="0"/>
              <a:t>LA TECNICA </a:t>
            </a:r>
          </a:p>
          <a:p>
            <a:endParaRPr lang="fr-FR" dirty="0"/>
          </a:p>
          <a:p>
            <a:r>
              <a:rPr lang="fr-FR" b="1" dirty="0"/>
              <a:t>LA REGRESSIONE </a:t>
            </a:r>
            <a:r>
              <a:rPr lang="fr-FR" dirty="0"/>
              <a:t>(primo </a:t>
            </a:r>
            <a:r>
              <a:rPr lang="fr-FR" dirty="0" err="1"/>
              <a:t>testo</a:t>
            </a:r>
            <a:r>
              <a:rPr lang="fr-FR" dirty="0"/>
              <a:t>)</a:t>
            </a:r>
          </a:p>
          <a:p>
            <a:r>
              <a:rPr lang="fr-FR" dirty="0" err="1"/>
              <a:t>Eclissi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narratore</a:t>
            </a:r>
            <a:r>
              <a:rPr lang="fr-FR" dirty="0"/>
              <a:t> d’</a:t>
            </a:r>
            <a:r>
              <a:rPr lang="fr-FR" dirty="0" err="1"/>
              <a:t>ispirazione</a:t>
            </a:r>
            <a:r>
              <a:rPr lang="fr-FR" dirty="0"/>
              <a:t> </a:t>
            </a:r>
            <a:r>
              <a:rPr lang="fr-FR" dirty="0" err="1"/>
              <a:t>teatrale</a:t>
            </a:r>
            <a:endParaRPr lang="fr-FR" dirty="0"/>
          </a:p>
          <a:p>
            <a:r>
              <a:rPr lang="fr-FR" dirty="0" err="1"/>
              <a:t>Oggettività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racconto</a:t>
            </a:r>
            <a:r>
              <a:rPr lang="fr-FR" dirty="0"/>
              <a:t> (</a:t>
            </a:r>
            <a:r>
              <a:rPr lang="fr-FR" dirty="0" err="1"/>
              <a:t>arte</a:t>
            </a:r>
            <a:r>
              <a:rPr lang="fr-FR" dirty="0"/>
              <a:t> </a:t>
            </a:r>
            <a:r>
              <a:rPr lang="fr-FR" dirty="0" err="1"/>
              <a:t>scientifica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IL DISCORSO INDIRETTO LIBERO </a:t>
            </a:r>
            <a:r>
              <a:rPr lang="fr-FR" dirty="0"/>
              <a:t>(</a:t>
            </a:r>
            <a:r>
              <a:rPr lang="fr-FR" dirty="0" err="1"/>
              <a:t>vedi</a:t>
            </a:r>
            <a:r>
              <a:rPr lang="fr-FR" dirty="0"/>
              <a:t> </a:t>
            </a:r>
            <a:r>
              <a:rPr lang="fr-FR" dirty="0" err="1"/>
              <a:t>esempi</a:t>
            </a:r>
            <a:r>
              <a:rPr lang="fr-FR" dirty="0"/>
              <a:t>)</a:t>
            </a:r>
          </a:p>
          <a:p>
            <a:r>
              <a:rPr lang="fr-FR" dirty="0"/>
              <a:t>Il </a:t>
            </a:r>
            <a:r>
              <a:rPr lang="fr-FR" dirty="0" err="1"/>
              <a:t>contesto</a:t>
            </a:r>
            <a:endParaRPr lang="fr-FR" dirty="0"/>
          </a:p>
          <a:p>
            <a:r>
              <a:rPr lang="fr-FR" dirty="0" err="1"/>
              <a:t>Racconto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personaggio</a:t>
            </a:r>
            <a:r>
              <a:rPr lang="fr-FR" dirty="0"/>
              <a:t> tra </a:t>
            </a:r>
            <a:r>
              <a:rPr lang="fr-FR" dirty="0" err="1"/>
              <a:t>oggettività</a:t>
            </a:r>
            <a:r>
              <a:rPr lang="fr-FR" dirty="0"/>
              <a:t> e </a:t>
            </a:r>
            <a:r>
              <a:rPr lang="fr-FR" dirty="0" err="1"/>
              <a:t>scavo</a:t>
            </a:r>
            <a:r>
              <a:rPr lang="fr-FR" dirty="0"/>
              <a:t> </a:t>
            </a:r>
            <a:r>
              <a:rPr lang="fr-FR" dirty="0" err="1"/>
              <a:t>psicologico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978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952B76-01DF-D650-E0E9-5272851F3CDF}"/>
              </a:ext>
            </a:extLst>
          </p:cNvPr>
          <p:cNvSpPr txBox="1"/>
          <p:nvPr/>
        </p:nvSpPr>
        <p:spPr>
          <a:xfrm>
            <a:off x="1046480" y="914400"/>
            <a:ext cx="1046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TESTO EPISTOLARE INTRODUTTIVO A </a:t>
            </a:r>
            <a:r>
              <a:rPr lang="fr-FR" i="1" dirty="0"/>
              <a:t>L’amante di Gramigna 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467340A2-43C0-71D9-5D48-17AFFA1A1B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8954" y="280292"/>
          <a:ext cx="5902325" cy="6463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175" imgH="5105007" progId="Acrobat.Document.DC">
                  <p:embed/>
                </p:oleObj>
              </mc:Choice>
              <mc:Fallback>
                <p:oleObj name="Acrobat Document" r:id="rId2" imgW="4663175" imgH="5105007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467340A2-43C0-71D9-5D48-17AFFA1A1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68954" y="280292"/>
                        <a:ext cx="5902325" cy="6463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007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B00E05-0AE2-42CF-E352-7F2FB1A33CDB}"/>
              </a:ext>
            </a:extLst>
          </p:cNvPr>
          <p:cNvSpPr txBox="1"/>
          <p:nvPr/>
        </p:nvSpPr>
        <p:spPr>
          <a:xfrm>
            <a:off x="1076960" y="863600"/>
            <a:ext cx="785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MALAVOGLIA (1881)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80659837-B9A6-0507-DEAA-D83EFCDE77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896" y="1421803"/>
          <a:ext cx="9466623" cy="145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175" imgH="716241" progId="Acrobat.Document.DC">
                  <p:embed/>
                </p:oleObj>
              </mc:Choice>
              <mc:Fallback>
                <p:oleObj name="Acrobat Document" r:id="rId2" imgW="4663175" imgH="716241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80659837-B9A6-0507-DEAA-D83EFCDE77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896" y="1421803"/>
                        <a:ext cx="9466623" cy="1453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0B0B17-BDE9-8159-2199-FEA56BB0321D}"/>
              </a:ext>
            </a:extLst>
          </p:cNvPr>
          <p:cNvSpPr txBox="1"/>
          <p:nvPr/>
        </p:nvSpPr>
        <p:spPr>
          <a:xfrm>
            <a:off x="538480" y="3180080"/>
            <a:ext cx="74574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MASTRO DON GESUALDO (1889)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AAB659-5CF7-0046-C2EF-BC3007DEECFB}"/>
              </a:ext>
            </a:extLst>
          </p:cNvPr>
          <p:cNvSpPr txBox="1"/>
          <p:nvPr/>
        </p:nvSpPr>
        <p:spPr>
          <a:xfrm>
            <a:off x="375920" y="4927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ROBA (1882)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6A7077ED-015B-ADF2-B7B1-28D99F5DCA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5920" y="3501890"/>
          <a:ext cx="8717280" cy="100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175" imgH="540499" progId="Acrobat.Document.DC">
                  <p:embed/>
                </p:oleObj>
              </mc:Choice>
              <mc:Fallback>
                <p:oleObj name="Acrobat Document" r:id="rId4" imgW="4663175" imgH="540499" progId="Acrobat.Document.DC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6A7077ED-015B-ADF2-B7B1-28D99F5DCA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920" y="3501890"/>
                        <a:ext cx="8717280" cy="100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1A89ED64-BBE7-9492-6852-ABF605CA75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1994" y="4586323"/>
          <a:ext cx="6837046" cy="186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4663175" imgH="1272137" progId="Acrobat.Document.DC">
                  <p:embed/>
                </p:oleObj>
              </mc:Choice>
              <mc:Fallback>
                <p:oleObj name="Acrobat Document" r:id="rId6" imgW="4663175" imgH="1272137" progId="Acrobat.Document.DC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1A89ED64-BBE7-9492-6852-ABF605CA75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61994" y="4586323"/>
                        <a:ext cx="6837046" cy="186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492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cielo, dipinto, erba&#10;&#10;Descrizione generata automaticamente">
            <a:extLst>
              <a:ext uri="{FF2B5EF4-FFF2-40B4-BE49-F238E27FC236}">
                <a16:creationId xmlns:a16="http://schemas.microsoft.com/office/drawing/2014/main" id="{A4D6A3B5-1E06-6284-0F42-A6F39D80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286640"/>
            <a:ext cx="8747760" cy="55378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026AEC-2C2A-78D4-D81D-7D30C58347A9}"/>
              </a:ext>
            </a:extLst>
          </p:cNvPr>
          <p:cNvSpPr txBox="1"/>
          <p:nvPr/>
        </p:nvSpPr>
        <p:spPr>
          <a:xfrm>
            <a:off x="1056640" y="5934670"/>
            <a:ext cx="1113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Giovanni Fattori, </a:t>
            </a:r>
            <a:r>
              <a:rPr lang="it-IT" i="1" dirty="0"/>
              <a:t>Il campo italiano dopo la battaglia di Magenta</a:t>
            </a:r>
            <a:r>
              <a:rPr lang="it-IT" dirty="0"/>
              <a:t>, 1861. Olio su tela, 2,32 x 3,48 m. Firenze, Palazzo Pitti, Galleria d’Arte Moderna.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213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5FC2D71-9C9B-43D4-51F8-4DA5281A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" y="0"/>
            <a:ext cx="549402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6701C7-109C-2F48-D437-EBEB256D05BF}"/>
              </a:ext>
            </a:extLst>
          </p:cNvPr>
          <p:cNvSpPr txBox="1"/>
          <p:nvPr/>
        </p:nvSpPr>
        <p:spPr>
          <a:xfrm>
            <a:off x="6990080" y="690880"/>
            <a:ext cx="4785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Odoardo Borrani, </a:t>
            </a:r>
            <a:r>
              <a:rPr lang="it-IT" i="1" dirty="0"/>
              <a:t>Le cucitrici di camicie rosse</a:t>
            </a:r>
            <a:r>
              <a:rPr lang="it-IT" dirty="0"/>
              <a:t>, 1863. Olio su tela, 65 x 55 cm. Firenze, collezione privata.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83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CC71948-1948-AC17-16C3-83D012FE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3" y="603115"/>
            <a:ext cx="5838217" cy="583821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775D77-197D-EA34-707D-A9E2361C626E}"/>
              </a:ext>
            </a:extLst>
          </p:cNvPr>
          <p:cNvSpPr txBox="1"/>
          <p:nvPr/>
        </p:nvSpPr>
        <p:spPr>
          <a:xfrm>
            <a:off x="6896911" y="1079770"/>
            <a:ext cx="4896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Odoardo Borrani, Mietitura del grano nelle montagne di San Marcello, 1861, olio su tela, Viareggio, Istituto Matteucci.</a:t>
            </a:r>
          </a:p>
          <a:p>
            <a:endParaRPr lang="it-IT" dirty="0"/>
          </a:p>
          <a:p>
            <a:r>
              <a:rPr lang="it-IT" dirty="0"/>
              <a:t>Odoardo Borrani con, tra gli altri, Raffaello Sernesi, Telemaco Signorini, Vincenzo Cabianca si interessa alla </a:t>
            </a:r>
            <a:r>
              <a:rPr lang="it-IT" dirty="0" err="1"/>
              <a:t>pitttura</a:t>
            </a:r>
            <a:r>
              <a:rPr lang="it-IT" dirty="0"/>
              <a:t> macchiaiola come ripresa della realtà delle campagne toscane.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396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502797-9AEE-ACDA-9C93-CB9ADAA1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946"/>
            <a:ext cx="12192000" cy="52561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5B01B8-B3FE-347E-5F3B-CC8B019EFDA3}"/>
              </a:ext>
            </a:extLst>
          </p:cNvPr>
          <p:cNvSpPr txBox="1"/>
          <p:nvPr/>
        </p:nvSpPr>
        <p:spPr>
          <a:xfrm>
            <a:off x="650240" y="6217920"/>
            <a:ext cx="6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/>
              </a:rPr>
              <a:t>Odoardo Borrani, Carro rosso a Castiglioncello</a:t>
            </a:r>
            <a:br>
              <a:rPr lang="it-IT" b="1" dirty="0">
                <a:effectLst/>
              </a:rPr>
            </a:br>
            <a:r>
              <a:rPr lang="it-IT" b="1" dirty="0">
                <a:effectLst/>
              </a:rPr>
              <a:t>1867 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25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26DD57-4A09-AA46-D521-B7E20310D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119187"/>
            <a:ext cx="9525000" cy="46196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EF82CD-D134-30C6-66DC-F87A3978E2B6}"/>
              </a:ext>
            </a:extLst>
          </p:cNvPr>
          <p:cNvSpPr txBox="1"/>
          <p:nvPr/>
        </p:nvSpPr>
        <p:spPr>
          <a:xfrm>
            <a:off x="965200" y="5963920"/>
            <a:ext cx="900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effectLst/>
              </a:rPr>
              <a:t>Odoardo Borrani, La raccolta del grano a Castiglioncello, 1867.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53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2EDFD0-BABB-B7DC-D99E-1C293479B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05" y="0"/>
            <a:ext cx="624854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D10E86-56A6-AF95-D636-62702434FCAF}"/>
              </a:ext>
            </a:extLst>
          </p:cNvPr>
          <p:cNvSpPr txBox="1"/>
          <p:nvPr/>
        </p:nvSpPr>
        <p:spPr>
          <a:xfrm>
            <a:off x="8056880" y="1026160"/>
            <a:ext cx="389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Telemaco Signorini, La sala delle agitate al San Bonifazio in Firenze, 1865, Ca' Pesaro, Venezia.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447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AFB3F4-9E9A-9F3C-8BBC-0C37C74C7953}"/>
              </a:ext>
            </a:extLst>
          </p:cNvPr>
          <p:cNvSpPr txBox="1"/>
          <p:nvPr/>
        </p:nvSpPr>
        <p:spPr>
          <a:xfrm>
            <a:off x="1635853" y="536895"/>
            <a:ext cx="95718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Europa si </a:t>
            </a:r>
            <a:r>
              <a:rPr lang="fr-FR" dirty="0" err="1"/>
              <a:t>asssite</a:t>
            </a:r>
            <a:r>
              <a:rPr lang="fr-FR" dirty="0"/>
              <a:t> alla </a:t>
            </a:r>
            <a:r>
              <a:rPr lang="fr-FR" dirty="0" err="1"/>
              <a:t>nascita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dramma</a:t>
            </a:r>
            <a:r>
              <a:rPr lang="fr-FR" dirty="0"/>
              <a:t> </a:t>
            </a:r>
            <a:r>
              <a:rPr lang="fr-FR" dirty="0" err="1"/>
              <a:t>borghese</a:t>
            </a:r>
            <a:r>
              <a:rPr lang="fr-FR" dirty="0"/>
              <a:t> (Anton </a:t>
            </a:r>
            <a:r>
              <a:rPr lang="fr-FR" dirty="0" err="1"/>
              <a:t>Cechov</a:t>
            </a:r>
            <a:r>
              <a:rPr lang="fr-FR" dirty="0"/>
              <a:t> in </a:t>
            </a:r>
            <a:r>
              <a:rPr lang="fr-FR" dirty="0" err="1"/>
              <a:t>Russia</a:t>
            </a:r>
            <a:r>
              <a:rPr lang="fr-FR" dirty="0"/>
              <a:t> o Henrik Ibsen in </a:t>
            </a:r>
            <a:r>
              <a:rPr lang="fr-FR" dirty="0" err="1"/>
              <a:t>Norvegia</a:t>
            </a:r>
            <a:r>
              <a:rPr lang="fr-FR" dirty="0"/>
              <a:t>) </a:t>
            </a:r>
            <a:r>
              <a:rPr lang="fr-FR" dirty="0" err="1"/>
              <a:t>Recensione</a:t>
            </a:r>
            <a:r>
              <a:rPr lang="fr-FR" dirty="0"/>
              <a:t> di </a:t>
            </a:r>
            <a:r>
              <a:rPr lang="fr-FR" b="1" dirty="0"/>
              <a:t>Luigi </a:t>
            </a:r>
            <a:r>
              <a:rPr lang="fr-FR" b="1" dirty="0" err="1"/>
              <a:t>Capuana</a:t>
            </a:r>
            <a:r>
              <a:rPr lang="fr-FR" b="1" dirty="0"/>
              <a:t> </a:t>
            </a:r>
            <a:r>
              <a:rPr lang="fr-FR" dirty="0"/>
              <a:t>ai </a:t>
            </a:r>
            <a:r>
              <a:rPr lang="fr-FR" i="1" dirty="0" err="1"/>
              <a:t>Mariti</a:t>
            </a:r>
            <a:r>
              <a:rPr lang="fr-FR" i="1" dirty="0"/>
              <a:t> </a:t>
            </a:r>
            <a:r>
              <a:rPr lang="fr-FR" dirty="0"/>
              <a:t>di Achille Torelli, </a:t>
            </a:r>
            <a:r>
              <a:rPr lang="fr-FR" dirty="0" err="1"/>
              <a:t>nel</a:t>
            </a:r>
            <a:r>
              <a:rPr lang="fr-FR" dirty="0"/>
              <a:t> 1867, è </a:t>
            </a:r>
            <a:r>
              <a:rPr lang="fr-FR" dirty="0" err="1"/>
              <a:t>uno</a:t>
            </a:r>
            <a:r>
              <a:rPr lang="fr-FR" dirty="0"/>
              <a:t> dei </a:t>
            </a:r>
            <a:r>
              <a:rPr lang="fr-FR" dirty="0" err="1"/>
              <a:t>testi</a:t>
            </a:r>
            <a:r>
              <a:rPr lang="fr-FR" dirty="0"/>
              <a:t> </a:t>
            </a:r>
            <a:r>
              <a:rPr lang="fr-FR" dirty="0" err="1"/>
              <a:t>nei</a:t>
            </a:r>
            <a:r>
              <a:rPr lang="fr-FR" dirty="0"/>
              <a:t> </a:t>
            </a:r>
            <a:r>
              <a:rPr lang="fr-FR" dirty="0" err="1"/>
              <a:t>quali</a:t>
            </a:r>
            <a:r>
              <a:rPr lang="fr-FR" dirty="0"/>
              <a:t> </a:t>
            </a:r>
            <a:r>
              <a:rPr lang="fr-FR" dirty="0" err="1"/>
              <a:t>emerge</a:t>
            </a:r>
            <a:r>
              <a:rPr lang="fr-FR" dirty="0"/>
              <a:t> con più </a:t>
            </a:r>
            <a:r>
              <a:rPr lang="fr-FR" dirty="0" err="1"/>
              <a:t>chiarezza</a:t>
            </a:r>
            <a:r>
              <a:rPr lang="fr-FR" dirty="0"/>
              <a:t> </a:t>
            </a:r>
            <a:r>
              <a:rPr lang="fr-FR" dirty="0" err="1"/>
              <a:t>quell’esigenza</a:t>
            </a:r>
            <a:r>
              <a:rPr lang="fr-FR" dirty="0"/>
              <a:t> di </a:t>
            </a:r>
            <a:r>
              <a:rPr lang="fr-FR" dirty="0" err="1"/>
              <a:t>realismo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sarà</a:t>
            </a:r>
            <a:r>
              <a:rPr lang="fr-FR" dirty="0"/>
              <a:t> </a:t>
            </a:r>
            <a:r>
              <a:rPr lang="fr-FR" dirty="0" err="1"/>
              <a:t>caratteristica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scrittori</a:t>
            </a:r>
            <a:r>
              <a:rPr lang="fr-FR" dirty="0"/>
              <a:t> </a:t>
            </a:r>
            <a:r>
              <a:rPr lang="fr-FR" dirty="0" err="1"/>
              <a:t>veristi</a:t>
            </a:r>
            <a:r>
              <a:rPr lang="fr-FR" dirty="0"/>
              <a:t>, e </a:t>
            </a:r>
            <a:r>
              <a:rPr lang="fr-FR" dirty="0" err="1"/>
              <a:t>dello</a:t>
            </a:r>
            <a:r>
              <a:rPr lang="fr-FR" dirty="0"/>
              <a:t> </a:t>
            </a:r>
            <a:r>
              <a:rPr lang="fr-FR" dirty="0" err="1"/>
              <a:t>stesso</a:t>
            </a:r>
            <a:r>
              <a:rPr lang="fr-FR" dirty="0"/>
              <a:t> </a:t>
            </a:r>
            <a:r>
              <a:rPr lang="fr-FR" dirty="0" err="1"/>
              <a:t>Capuana</a:t>
            </a:r>
            <a:r>
              <a:rPr lang="fr-FR" dirty="0"/>
              <a:t>: </a:t>
            </a:r>
          </a:p>
          <a:p>
            <a:endParaRPr lang="fr-FR" dirty="0"/>
          </a:p>
          <a:p>
            <a:r>
              <a:rPr lang="fr-FR" dirty="0">
                <a:highlight>
                  <a:srgbClr val="FFFF00"/>
                </a:highlight>
              </a:rPr>
              <a:t>« </a:t>
            </a:r>
            <a:r>
              <a:rPr lang="fr-FR" dirty="0" err="1">
                <a:highlight>
                  <a:srgbClr val="FFFF00"/>
                </a:highlight>
              </a:rPr>
              <a:t>Invece</a:t>
            </a:r>
            <a:r>
              <a:rPr lang="fr-FR" dirty="0">
                <a:highlight>
                  <a:srgbClr val="FFFF00"/>
                </a:highlight>
              </a:rPr>
              <a:t> di </a:t>
            </a:r>
            <a:r>
              <a:rPr lang="fr-FR" dirty="0" err="1">
                <a:highlight>
                  <a:srgbClr val="FFFF00"/>
                </a:highlight>
              </a:rPr>
              <a:t>sentirci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spostati</a:t>
            </a:r>
            <a:r>
              <a:rPr lang="fr-FR" dirty="0">
                <a:highlight>
                  <a:srgbClr val="FFFF00"/>
                </a:highlight>
              </a:rPr>
              <a:t>; </a:t>
            </a:r>
            <a:r>
              <a:rPr lang="fr-FR" dirty="0" err="1">
                <a:highlight>
                  <a:srgbClr val="FFFF00"/>
                </a:highlight>
              </a:rPr>
              <a:t>invece</a:t>
            </a:r>
            <a:r>
              <a:rPr lang="fr-FR" dirty="0">
                <a:highlight>
                  <a:srgbClr val="FFFF00"/>
                </a:highlight>
              </a:rPr>
              <a:t> di </a:t>
            </a:r>
            <a:r>
              <a:rPr lang="fr-FR" dirty="0" err="1">
                <a:highlight>
                  <a:srgbClr val="FFFF00"/>
                </a:highlight>
              </a:rPr>
              <a:t>sentirci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semplicemente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pubblico</a:t>
            </a:r>
            <a:r>
              <a:rPr lang="fr-FR" dirty="0">
                <a:highlight>
                  <a:srgbClr val="FFFF00"/>
                </a:highlight>
              </a:rPr>
              <a:t>, come d’</a:t>
            </a:r>
            <a:r>
              <a:rPr lang="fr-FR" dirty="0" err="1">
                <a:highlight>
                  <a:srgbClr val="FFFF00"/>
                </a:highlight>
              </a:rPr>
              <a:t>ordinario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succede</a:t>
            </a:r>
            <a:r>
              <a:rPr lang="fr-FR" dirty="0">
                <a:highlight>
                  <a:srgbClr val="FFFF00"/>
                </a:highlight>
              </a:rPr>
              <a:t>, </a:t>
            </a:r>
            <a:r>
              <a:rPr lang="fr-FR" dirty="0" err="1">
                <a:highlight>
                  <a:srgbClr val="FFFF00"/>
                </a:highlight>
              </a:rPr>
              <a:t>entriamo</a:t>
            </a:r>
            <a:r>
              <a:rPr lang="fr-FR" dirty="0">
                <a:highlight>
                  <a:srgbClr val="FFFF00"/>
                </a:highlight>
              </a:rPr>
              <a:t> con </a:t>
            </a:r>
            <a:r>
              <a:rPr lang="fr-FR" dirty="0" err="1">
                <a:highlight>
                  <a:srgbClr val="FFFF00"/>
                </a:highlight>
              </a:rPr>
              <a:t>essa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attori</a:t>
            </a:r>
            <a:r>
              <a:rPr lang="fr-FR" dirty="0">
                <a:highlight>
                  <a:srgbClr val="FFFF00"/>
                </a:highlight>
              </a:rPr>
              <a:t> in </a:t>
            </a:r>
            <a:r>
              <a:rPr lang="fr-FR" dirty="0" err="1">
                <a:highlight>
                  <a:srgbClr val="FFFF00"/>
                </a:highlight>
              </a:rPr>
              <a:t>qualche</a:t>
            </a:r>
            <a:r>
              <a:rPr lang="fr-FR" dirty="0">
                <a:highlight>
                  <a:srgbClr val="FFFF00"/>
                </a:highlight>
              </a:rPr>
              <a:t> modo anche </a:t>
            </a:r>
            <a:r>
              <a:rPr lang="fr-FR" dirty="0" err="1">
                <a:highlight>
                  <a:srgbClr val="FFFF00"/>
                </a:highlight>
              </a:rPr>
              <a:t>noi</a:t>
            </a:r>
            <a:r>
              <a:rPr lang="fr-FR" dirty="0">
                <a:highlight>
                  <a:srgbClr val="FFFF00"/>
                </a:highlight>
              </a:rPr>
              <a:t>  delle </a:t>
            </a:r>
            <a:r>
              <a:rPr lang="fr-FR" dirty="0" err="1">
                <a:highlight>
                  <a:srgbClr val="FFFF00"/>
                </a:highlight>
              </a:rPr>
              <a:t>azioni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che</a:t>
            </a:r>
            <a:r>
              <a:rPr lang="fr-FR" dirty="0">
                <a:highlight>
                  <a:srgbClr val="FFFF00"/>
                </a:highlight>
              </a:rPr>
              <a:t> si </a:t>
            </a:r>
            <a:r>
              <a:rPr lang="fr-FR" dirty="0" err="1">
                <a:highlight>
                  <a:srgbClr val="FFFF00"/>
                </a:highlight>
              </a:rPr>
              <a:t>svolgono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sul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palcoscenico</a:t>
            </a:r>
            <a:r>
              <a:rPr lang="fr-FR" dirty="0">
                <a:highlight>
                  <a:srgbClr val="FFFF00"/>
                </a:highlight>
              </a:rPr>
              <a:t>; e </a:t>
            </a:r>
            <a:r>
              <a:rPr lang="fr-FR" dirty="0" err="1">
                <a:highlight>
                  <a:srgbClr val="FFFF00"/>
                </a:highlight>
              </a:rPr>
              <a:t>cotal</a:t>
            </a:r>
            <a:r>
              <a:rPr lang="fr-FR" dirty="0">
                <a:highlight>
                  <a:srgbClr val="FFFF00"/>
                </a:highlight>
              </a:rPr>
              <a:t> vivo </a:t>
            </a:r>
            <a:r>
              <a:rPr lang="fr-FR" dirty="0" err="1">
                <a:highlight>
                  <a:srgbClr val="FFFF00"/>
                </a:highlight>
              </a:rPr>
              <a:t>ed</a:t>
            </a:r>
            <a:r>
              <a:rPr lang="fr-FR" dirty="0">
                <a:highlight>
                  <a:srgbClr val="FFFF00"/>
                </a:highlight>
              </a:rPr>
              <a:t> efficace </a:t>
            </a:r>
            <a:r>
              <a:rPr lang="fr-FR" dirty="0" err="1">
                <a:highlight>
                  <a:srgbClr val="FFFF00"/>
                </a:highlight>
              </a:rPr>
              <a:t>sentimento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della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realtà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moltiplica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cento</a:t>
            </a:r>
            <a:r>
              <a:rPr lang="fr-FR" dirty="0">
                <a:highlight>
                  <a:srgbClr val="FFFF00"/>
                </a:highlight>
              </a:rPr>
              <a:t> volte il </a:t>
            </a:r>
            <a:r>
              <a:rPr lang="fr-FR" dirty="0" err="1">
                <a:highlight>
                  <a:srgbClr val="FFFF00"/>
                </a:highlight>
              </a:rPr>
              <a:t>piacere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dell’illusione</a:t>
            </a:r>
            <a:r>
              <a:rPr lang="fr-FR" dirty="0">
                <a:highlight>
                  <a:srgbClr val="FFFF00"/>
                </a:highlight>
              </a:rPr>
              <a:t> e </a:t>
            </a:r>
            <a:r>
              <a:rPr lang="fr-FR" dirty="0" err="1">
                <a:highlight>
                  <a:srgbClr val="FFFF00"/>
                </a:highlight>
              </a:rPr>
              <a:t>dell’effetto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 err="1">
                <a:highlight>
                  <a:srgbClr val="FFFF00"/>
                </a:highlight>
              </a:rPr>
              <a:t>drammatico</a:t>
            </a:r>
            <a:r>
              <a:rPr lang="fr-FR" dirty="0">
                <a:highlight>
                  <a:srgbClr val="FFFF00"/>
                </a:highlight>
              </a:rPr>
              <a:t> </a:t>
            </a:r>
            <a:r>
              <a:rPr lang="fr-FR" b="1" dirty="0">
                <a:highlight>
                  <a:srgbClr val="FFFF00"/>
                </a:highlight>
              </a:rPr>
              <a:t>»  = </a:t>
            </a:r>
            <a:r>
              <a:rPr lang="fr-FR" b="1" dirty="0" err="1">
                <a:highlight>
                  <a:srgbClr val="FFFF00"/>
                </a:highlight>
              </a:rPr>
              <a:t>Effetto</a:t>
            </a:r>
            <a:r>
              <a:rPr lang="fr-FR" b="1" dirty="0">
                <a:highlight>
                  <a:srgbClr val="FFFF00"/>
                </a:highlight>
              </a:rPr>
              <a:t> di </a:t>
            </a:r>
            <a:r>
              <a:rPr lang="fr-FR" b="1" dirty="0" err="1">
                <a:highlight>
                  <a:srgbClr val="FFFF00"/>
                </a:highlight>
              </a:rPr>
              <a:t>immedesimazione</a:t>
            </a:r>
            <a:endParaRPr lang="fr-FR" b="1" dirty="0">
              <a:highlight>
                <a:srgbClr val="FFFF00"/>
              </a:highlight>
            </a:endParaRP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POSITIVISMO di Auguste Compte: la </a:t>
            </a:r>
            <a:r>
              <a:rPr lang="fr-FR" dirty="0" err="1"/>
              <a:t>storia</a:t>
            </a:r>
            <a:r>
              <a:rPr lang="fr-FR" dirty="0"/>
              <a:t> </a:t>
            </a:r>
            <a:r>
              <a:rPr lang="fr-FR" dirty="0" err="1"/>
              <a:t>umana</a:t>
            </a:r>
            <a:r>
              <a:rPr lang="fr-FR" dirty="0"/>
              <a:t> è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storia</a:t>
            </a:r>
            <a:r>
              <a:rPr lang="fr-FR" dirty="0"/>
              <a:t> di </a:t>
            </a:r>
            <a:r>
              <a:rPr lang="fr-FR" dirty="0" err="1"/>
              <a:t>progresso</a:t>
            </a:r>
            <a:r>
              <a:rPr lang="fr-FR" dirty="0"/>
              <a:t> </a:t>
            </a:r>
            <a:r>
              <a:rPr lang="fr-FR" dirty="0" err="1"/>
              <a:t>governata</a:t>
            </a:r>
            <a:r>
              <a:rPr lang="fr-FR" dirty="0"/>
              <a:t> da </a:t>
            </a:r>
            <a:r>
              <a:rPr lang="fr-FR" dirty="0" err="1"/>
              <a:t>leggi</a:t>
            </a:r>
            <a:r>
              <a:rPr lang="fr-FR" dirty="0"/>
              <a:t> </a:t>
            </a:r>
            <a:r>
              <a:rPr lang="fr-FR" dirty="0" err="1"/>
              <a:t>universalmente</a:t>
            </a:r>
            <a:r>
              <a:rPr lang="fr-FR" dirty="0"/>
              <a:t> valide (stabilité dalla </a:t>
            </a:r>
            <a:r>
              <a:rPr lang="fr-FR" dirty="0" err="1"/>
              <a:t>scienza</a:t>
            </a:r>
            <a:r>
              <a:rPr lang="fr-FR" dirty="0"/>
              <a:t>). </a:t>
            </a:r>
          </a:p>
          <a:p>
            <a:endParaRPr lang="fr-FR" dirty="0"/>
          </a:p>
          <a:p>
            <a:r>
              <a:rPr lang="fr-FR" b="1" dirty="0"/>
              <a:t>NATURALISMO in </a:t>
            </a:r>
            <a:r>
              <a:rPr lang="fr-FR" b="1" dirty="0" err="1"/>
              <a:t>Letteratura</a:t>
            </a:r>
            <a:r>
              <a:rPr lang="fr-FR" dirty="0"/>
              <a:t>: </a:t>
            </a:r>
            <a:r>
              <a:rPr lang="fr-FR" dirty="0" err="1"/>
              <a:t>émile</a:t>
            </a:r>
            <a:r>
              <a:rPr lang="fr-FR" dirty="0"/>
              <a:t> Zola (1840-1902) </a:t>
            </a:r>
            <a:r>
              <a:rPr lang="fr-FR" dirty="0" err="1"/>
              <a:t>cercò</a:t>
            </a:r>
            <a:r>
              <a:rPr lang="fr-FR" dirty="0"/>
              <a:t> di </a:t>
            </a:r>
            <a:r>
              <a:rPr lang="fr-FR" dirty="0" err="1"/>
              <a:t>creare</a:t>
            </a:r>
            <a:r>
              <a:rPr lang="fr-FR" dirty="0"/>
              <a:t> un </a:t>
            </a:r>
            <a:r>
              <a:rPr lang="fr-FR" dirty="0" err="1"/>
              <a:t>romazo</a:t>
            </a:r>
            <a:r>
              <a:rPr lang="fr-FR" dirty="0"/>
              <a:t> « </a:t>
            </a:r>
            <a:r>
              <a:rPr lang="fr-FR" dirty="0" err="1"/>
              <a:t>sperimentale</a:t>
            </a:r>
            <a:r>
              <a:rPr lang="fr-FR" dirty="0"/>
              <a:t> » </a:t>
            </a:r>
            <a:r>
              <a:rPr lang="fr-FR" dirty="0" err="1"/>
              <a:t>costruito</a:t>
            </a:r>
            <a:r>
              <a:rPr lang="fr-FR" dirty="0"/>
              <a:t> </a:t>
            </a:r>
            <a:r>
              <a:rPr lang="fr-FR" dirty="0" err="1"/>
              <a:t>sulla</a:t>
            </a:r>
            <a:r>
              <a:rPr lang="fr-FR" dirty="0"/>
              <a:t> base di </a:t>
            </a:r>
            <a:r>
              <a:rPr lang="fr-FR" dirty="0" err="1"/>
              <a:t>regole</a:t>
            </a:r>
            <a:r>
              <a:rPr lang="fr-FR" dirty="0"/>
              <a:t> </a:t>
            </a:r>
            <a:r>
              <a:rPr lang="fr-FR" dirty="0" err="1"/>
              <a:t>scientifiche</a:t>
            </a:r>
            <a:r>
              <a:rPr lang="fr-FR" dirty="0"/>
              <a:t>. </a:t>
            </a:r>
            <a:r>
              <a:rPr lang="fr-FR" dirty="0" err="1"/>
              <a:t>Descrivere</a:t>
            </a:r>
            <a:r>
              <a:rPr lang="fr-FR" dirty="0"/>
              <a:t> </a:t>
            </a:r>
            <a:r>
              <a:rPr lang="fr-FR" dirty="0" err="1"/>
              <a:t>oggettivamente</a:t>
            </a:r>
            <a:r>
              <a:rPr lang="fr-FR" dirty="0"/>
              <a:t> la </a:t>
            </a:r>
            <a:r>
              <a:rPr lang="fr-FR" dirty="0" err="1"/>
              <a:t>realtà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aveva</a:t>
            </a:r>
            <a:r>
              <a:rPr lang="fr-FR" dirty="0"/>
              <a:t> </a:t>
            </a:r>
            <a:r>
              <a:rPr lang="fr-FR" dirty="0" err="1"/>
              <a:t>sotto</a:t>
            </a:r>
            <a:r>
              <a:rPr lang="fr-FR" dirty="0"/>
              <a:t>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occhi</a:t>
            </a:r>
            <a:r>
              <a:rPr lang="fr-FR" dirty="0"/>
              <a:t>. </a:t>
            </a:r>
            <a:r>
              <a:rPr lang="fr-FR" dirty="0" err="1"/>
              <a:t>Riduce</a:t>
            </a:r>
            <a:r>
              <a:rPr lang="fr-FR" dirty="0"/>
              <a:t> al </a:t>
            </a:r>
            <a:r>
              <a:rPr lang="fr-FR" dirty="0" err="1"/>
              <a:t>minimo</a:t>
            </a:r>
            <a:r>
              <a:rPr lang="fr-FR" dirty="0"/>
              <a:t> lo </a:t>
            </a:r>
            <a:r>
              <a:rPr lang="fr-FR" dirty="0" err="1"/>
              <a:t>spazio</a:t>
            </a:r>
            <a:r>
              <a:rPr lang="fr-FR" dirty="0"/>
              <a:t> </a:t>
            </a:r>
            <a:r>
              <a:rPr lang="fr-FR" dirty="0" err="1"/>
              <a:t>riservato</a:t>
            </a:r>
            <a:r>
              <a:rPr lang="fr-FR" dirty="0"/>
              <a:t> alla voce </a:t>
            </a:r>
            <a:r>
              <a:rPr lang="fr-FR" dirty="0" err="1"/>
              <a:t>dell’autore</a:t>
            </a:r>
            <a:r>
              <a:rPr lang="fr-FR" dirty="0"/>
              <a:t>, </a:t>
            </a:r>
            <a:r>
              <a:rPr lang="fr-FR" dirty="0" err="1"/>
              <a:t>aderisce</a:t>
            </a:r>
            <a:r>
              <a:rPr lang="fr-FR" dirty="0"/>
              <a:t> ai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personaggi</a:t>
            </a:r>
            <a:r>
              <a:rPr lang="fr-FR" dirty="0"/>
              <a:t> anche </a:t>
            </a:r>
            <a:r>
              <a:rPr lang="fr-FR" dirty="0" err="1"/>
              <a:t>nell’uso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lingua. </a:t>
            </a:r>
            <a:r>
              <a:rPr lang="fr-FR" dirty="0" err="1"/>
              <a:t>Rappresenta</a:t>
            </a:r>
            <a:r>
              <a:rPr lang="fr-FR" dirty="0"/>
              <a:t> il </a:t>
            </a:r>
            <a:r>
              <a:rPr lang="fr-FR" dirty="0" err="1"/>
              <a:t>presente</a:t>
            </a:r>
            <a:r>
              <a:rPr lang="fr-FR" dirty="0"/>
              <a:t> e non il </a:t>
            </a:r>
            <a:r>
              <a:rPr lang="fr-FR" dirty="0" err="1"/>
              <a:t>passato</a:t>
            </a:r>
            <a:r>
              <a:rPr lang="fr-FR" dirty="0"/>
              <a:t>, la Francia, il </a:t>
            </a:r>
            <a:r>
              <a:rPr lang="fr-FR" dirty="0" err="1"/>
              <a:t>proletariato</a:t>
            </a:r>
            <a:r>
              <a:rPr lang="fr-FR" dirty="0"/>
              <a:t> </a:t>
            </a:r>
            <a:r>
              <a:rPr lang="fr-FR" dirty="0" err="1"/>
              <a:t>urbano</a:t>
            </a:r>
            <a:r>
              <a:rPr lang="fr-FR" dirty="0"/>
              <a:t>, le </a:t>
            </a:r>
            <a:r>
              <a:rPr lang="fr-FR" dirty="0" err="1"/>
              <a:t>classi</a:t>
            </a:r>
            <a:r>
              <a:rPr lang="fr-FR" dirty="0"/>
              <a:t> </a:t>
            </a:r>
            <a:r>
              <a:rPr lang="fr-FR" dirty="0" err="1"/>
              <a:t>emarginate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LEGGI DELL’EMPIRISMO: </a:t>
            </a:r>
            <a:r>
              <a:rPr lang="fr-FR" dirty="0" err="1"/>
              <a:t>sociologia</a:t>
            </a:r>
            <a:r>
              <a:rPr lang="fr-FR" dirty="0"/>
              <a:t>, studio </a:t>
            </a:r>
            <a:r>
              <a:rPr lang="fr-FR" dirty="0" err="1"/>
              <a:t>scientifico</a:t>
            </a:r>
            <a:r>
              <a:rPr lang="fr-FR" dirty="0"/>
              <a:t> dei </a:t>
            </a:r>
            <a:r>
              <a:rPr lang="fr-FR" dirty="0" err="1"/>
              <a:t>rapporti</a:t>
            </a:r>
            <a:r>
              <a:rPr lang="fr-FR" dirty="0"/>
              <a:t> tra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essere</a:t>
            </a:r>
            <a:r>
              <a:rPr lang="fr-FR" dirty="0"/>
              <a:t> </a:t>
            </a:r>
            <a:r>
              <a:rPr lang="fr-FR" dirty="0" err="1"/>
              <a:t>umani</a:t>
            </a:r>
            <a:r>
              <a:rPr lang="fr-FR" dirty="0"/>
              <a:t>, </a:t>
            </a:r>
            <a:r>
              <a:rPr lang="fr-FR" dirty="0" err="1"/>
              <a:t>applicazione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metodo</a:t>
            </a:r>
            <a:r>
              <a:rPr lang="fr-FR" dirty="0"/>
              <a:t> </a:t>
            </a:r>
            <a:r>
              <a:rPr lang="fr-FR" dirty="0" err="1"/>
              <a:t>scientifico</a:t>
            </a:r>
            <a:r>
              <a:rPr lang="fr-FR" dirty="0"/>
              <a:t>, </a:t>
            </a:r>
            <a:r>
              <a:rPr lang="fr-FR" dirty="0" err="1"/>
              <a:t>dati</a:t>
            </a:r>
            <a:r>
              <a:rPr lang="fr-FR" dirty="0"/>
              <a:t> </a:t>
            </a:r>
            <a:r>
              <a:rPr lang="fr-FR" dirty="0" err="1"/>
              <a:t>empirici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provano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data </a:t>
            </a:r>
            <a:r>
              <a:rPr lang="fr-FR" dirty="0" err="1"/>
              <a:t>realtà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091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13905F-0F04-45B7-0CAB-37E5F363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46" y="643467"/>
            <a:ext cx="4484708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83D0ACC-8EA7-0F27-E79C-77773FC5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98" y="670044"/>
            <a:ext cx="5291667" cy="31392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1141D5-2571-6EAF-6758-4278FD7DAECB}"/>
              </a:ext>
            </a:extLst>
          </p:cNvPr>
          <p:cNvSpPr txBox="1"/>
          <p:nvPr/>
        </p:nvSpPr>
        <p:spPr>
          <a:xfrm>
            <a:off x="6332366" y="4156631"/>
            <a:ext cx="5190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</a:t>
            </a:r>
            <a:r>
              <a:rPr lang="fr-FR" dirty="0" err="1"/>
              <a:t>epoca</a:t>
            </a:r>
            <a:r>
              <a:rPr lang="fr-FR" dirty="0"/>
              <a:t> positiva è la più </a:t>
            </a:r>
            <a:r>
              <a:rPr lang="fr-FR" dirty="0" err="1"/>
              <a:t>avanzata</a:t>
            </a:r>
            <a:r>
              <a:rPr lang="fr-FR" dirty="0"/>
              <a:t>=</a:t>
            </a:r>
            <a:r>
              <a:rPr lang="fr-FR" b="1" dirty="0" err="1"/>
              <a:t>filosofia</a:t>
            </a:r>
            <a:r>
              <a:rPr lang="fr-FR" b="1" dirty="0"/>
              <a:t> </a:t>
            </a:r>
            <a:r>
              <a:rPr lang="fr-FR" b="1" dirty="0" err="1"/>
              <a:t>ottimistica</a:t>
            </a:r>
            <a:r>
              <a:rPr lang="fr-FR" b="1" dirty="0"/>
              <a:t>, la </a:t>
            </a:r>
            <a:r>
              <a:rPr lang="fr-FR" b="1" dirty="0" err="1"/>
              <a:t>storia</a:t>
            </a:r>
            <a:r>
              <a:rPr lang="fr-FR" b="1" dirty="0"/>
              <a:t> si muove </a:t>
            </a:r>
            <a:r>
              <a:rPr lang="fr-FR" b="1" dirty="0" err="1"/>
              <a:t>nel</a:t>
            </a:r>
            <a:r>
              <a:rPr lang="fr-FR" b="1" dirty="0"/>
              <a:t> </a:t>
            </a:r>
            <a:r>
              <a:rPr lang="fr-FR" b="1" dirty="0" err="1"/>
              <a:t>senso</a:t>
            </a:r>
            <a:r>
              <a:rPr lang="fr-FR" b="1" dirty="0"/>
              <a:t> di un </a:t>
            </a:r>
            <a:r>
              <a:rPr lang="fr-FR" b="1" dirty="0" err="1"/>
              <a:t>costante</a:t>
            </a:r>
            <a:r>
              <a:rPr lang="fr-FR" b="1" dirty="0"/>
              <a:t> </a:t>
            </a:r>
            <a:r>
              <a:rPr lang="fr-FR" b="1" dirty="0" err="1"/>
              <a:t>progresso</a:t>
            </a:r>
            <a:r>
              <a:rPr lang="fr-FR" b="1" dirty="0"/>
              <a:t>.</a:t>
            </a:r>
            <a:r>
              <a:rPr lang="fr-FR" dirty="0"/>
              <a:t> </a:t>
            </a:r>
            <a:r>
              <a:rPr lang="fr-FR" dirty="0" err="1"/>
              <a:t>Avvento</a:t>
            </a:r>
            <a:r>
              <a:rPr lang="fr-FR" dirty="0"/>
              <a:t>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sociologia</a:t>
            </a:r>
            <a:r>
              <a:rPr lang="fr-FR" dirty="0"/>
              <a:t> = studio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società</a:t>
            </a:r>
            <a:r>
              <a:rPr lang="fr-FR" dirty="0"/>
              <a:t> e </a:t>
            </a:r>
            <a:r>
              <a:rPr lang="fr-FR" dirty="0" err="1"/>
              <a:t>quindi</a:t>
            </a:r>
            <a:r>
              <a:rPr lang="fr-FR" dirty="0"/>
              <a:t> delle </a:t>
            </a:r>
            <a:r>
              <a:rPr lang="fr-FR" dirty="0" err="1"/>
              <a:t>realazioni</a:t>
            </a:r>
            <a:r>
              <a:rPr lang="fr-FR" dirty="0"/>
              <a:t> tra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uomini</a:t>
            </a:r>
            <a:r>
              <a:rPr lang="fr-FR" dirty="0"/>
              <a:t>. </a:t>
            </a:r>
            <a:r>
              <a:rPr lang="fr-FR" dirty="0" err="1"/>
              <a:t>L’io</a:t>
            </a:r>
            <a:r>
              <a:rPr lang="fr-FR" dirty="0"/>
              <a:t> non si </a:t>
            </a:r>
            <a:r>
              <a:rPr lang="fr-FR" dirty="0" err="1"/>
              <a:t>oppone</a:t>
            </a:r>
            <a:r>
              <a:rPr lang="fr-FR" dirty="0"/>
              <a:t> al </a:t>
            </a:r>
            <a:r>
              <a:rPr lang="fr-FR" dirty="0" err="1"/>
              <a:t>mondo</a:t>
            </a:r>
            <a:r>
              <a:rPr lang="fr-FR" dirty="0"/>
              <a:t>, ma </a:t>
            </a:r>
            <a:r>
              <a:rPr lang="fr-FR" dirty="0" err="1"/>
              <a:t>tutto</a:t>
            </a:r>
            <a:r>
              <a:rPr lang="fr-FR" dirty="0"/>
              <a:t> passa </a:t>
            </a:r>
            <a:r>
              <a:rPr lang="fr-FR" dirty="0" err="1"/>
              <a:t>attraverso</a:t>
            </a:r>
            <a:r>
              <a:rPr lang="fr-FR" dirty="0"/>
              <a:t> l’</a:t>
            </a:r>
            <a:r>
              <a:rPr lang="fr-FR" dirty="0" err="1"/>
              <a:t>applicazione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metodo</a:t>
            </a:r>
            <a:r>
              <a:rPr lang="fr-FR" dirty="0"/>
              <a:t> </a:t>
            </a:r>
            <a:r>
              <a:rPr lang="fr-FR" dirty="0" err="1"/>
              <a:t>scientifico</a:t>
            </a:r>
            <a:r>
              <a:rPr lang="fr-FR" dirty="0"/>
              <a:t>. </a:t>
            </a:r>
            <a:r>
              <a:rPr lang="fr-FR" dirty="0" err="1"/>
              <a:t>Osservazione</a:t>
            </a:r>
            <a:r>
              <a:rPr lang="fr-FR" dirty="0"/>
              <a:t> – </a:t>
            </a:r>
            <a:r>
              <a:rPr lang="fr-FR" dirty="0" err="1"/>
              <a:t>ipotesi</a:t>
            </a:r>
            <a:r>
              <a:rPr lang="fr-FR" dirty="0"/>
              <a:t> – </a:t>
            </a:r>
            <a:r>
              <a:rPr lang="fr-FR" dirty="0" err="1"/>
              <a:t>verifica</a:t>
            </a:r>
            <a:r>
              <a:rPr lang="fr-FR" dirty="0"/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00E40D-EC34-11E5-4D4B-73FFD5960E38}"/>
              </a:ext>
            </a:extLst>
          </p:cNvPr>
          <p:cNvSpPr txBox="1"/>
          <p:nvPr/>
        </p:nvSpPr>
        <p:spPr>
          <a:xfrm>
            <a:off x="1090569" y="6346164"/>
            <a:ext cx="46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L’origine delle </a:t>
            </a:r>
            <a:r>
              <a:rPr lang="fr-FR" dirty="0" err="1"/>
              <a:t>specie</a:t>
            </a:r>
            <a:r>
              <a:rPr lang="fr-FR" dirty="0"/>
              <a:t> (1859)</a:t>
            </a:r>
          </a:p>
        </p:txBody>
      </p:sp>
    </p:spTree>
    <p:extLst>
      <p:ext uri="{BB962C8B-B14F-4D97-AF65-F5344CB8AC3E}">
        <p14:creationId xmlns:p14="http://schemas.microsoft.com/office/powerpoint/2010/main" val="1765745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1342</Words>
  <Application>Microsoft Office PowerPoint</Application>
  <PresentationFormat>Widescreen</PresentationFormat>
  <Paragraphs>124</Paragraphs>
  <Slides>19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Brigitta Loconte</dc:creator>
  <cp:lastModifiedBy>Brigitta Loconte</cp:lastModifiedBy>
  <cp:revision>1</cp:revision>
  <dcterms:created xsi:type="dcterms:W3CDTF">2024-11-17T17:07:05Z</dcterms:created>
  <dcterms:modified xsi:type="dcterms:W3CDTF">2024-11-17T17:08:32Z</dcterms:modified>
</cp:coreProperties>
</file>