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6" r:id="rId4"/>
    <p:sldId id="284" r:id="rId5"/>
    <p:sldId id="285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308CED-12F5-46C6-4037-32AD1453D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4184D8-9056-1352-8EBF-30CE512F32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288229-E99D-8AB7-F59B-FA0E66EFB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6B5C96-E2A9-060A-47FE-2BF55A56F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DA9F1B-7841-C966-2E14-4E180225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65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61247E-9B34-81D3-05C4-67E00DC6C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3504C8-8267-95C7-3D4E-E7DA3DB14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CC6400-34EB-1F7F-CFF7-374711742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2B1B5D-AF6A-CF48-672D-04B1A0A26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9B01E15-B739-EFC8-FF50-D3FFC57FD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10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9E94326-E84F-7274-0C00-072041FDC2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B3C837C-F89D-4CBF-A2C3-B3C39B828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92667DA-7C37-9BA4-BF3E-A776D94F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CE427A-4B44-CDC8-B51A-5150C496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A5419B-4BD3-CFB2-4089-9A382882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044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4B0F4-4B9F-199F-39B7-B401E6F6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A231E6-3A76-ADB3-4A39-43AFA1A5A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58FA45-E320-CB23-FFA6-E5CBE11D1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F2C497B-0CA1-5260-4C18-BBB680EAB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280091-8310-6C93-579A-49D852DC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190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0EC9FA-ECA5-04EC-47F1-53ADEAC0C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C6E79A-756C-24F9-B4B7-E3A07E292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DCD82F-4EA3-B4D9-89B0-E5A6A2BFE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C48200-6F3A-A188-7CF6-E0BE75C1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FD3429-32F7-0B48-F9BC-C9C0F672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19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BA1A0A-E948-1141-221F-647F8B82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57DF46-5011-4473-E508-DAC3162D6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67E2AE-15A9-F012-2D68-433894611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92105D-0F42-D07A-1C90-F1836512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94749B-AF46-DEFE-F9B2-F75AD03D6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97E0679-8085-E80B-9441-E5BD7F05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067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8FB168-C98D-2EE8-B5F5-A32FDC5A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25BA6D-AEE8-2BF4-E9F6-51AAC3D43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13552C2-657D-1E52-60C6-B6725F11B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980282C-7036-253D-2100-C310398A9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65C3576-720A-5236-1CE7-B0BFEAB9E3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41CB685-42B1-BFCC-093E-B7E95A6BD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16E32B0-559F-F736-C36F-65205287F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CE4E955-9E25-E24C-3B53-FA754D351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2754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2D3FE7-6470-368B-2B56-26C12727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AB3399E-308E-BF63-E990-695249D50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F1E2038-71F5-3D27-2672-E42EB175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36FEAFE-63D6-9F37-0C9C-19FD2E3EF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16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F2EA9DF-C3B2-931F-2BF0-5C56AC3D5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AAAB765-F250-D8B3-4BDF-FA5FD514C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B3A11DD-8D19-84A8-AC74-1E1EC758D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246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C58A9B-8BE5-84D8-EACF-CD8F84284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21623B-E89E-E62F-3788-A93043C3D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9F6AE54-D380-0136-3E90-AA9BCB087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24C1499-749C-8E93-DE52-2062B8DE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0D4993-0421-4E67-6B19-4053BFBE2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0F3FD99-D803-FCAF-FAA5-A14170B1D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65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0C7C1E-CAF8-8371-E11F-ABBCA458B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8D8C322-2C6B-B34A-F6AC-4BCC091E9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2018D6F-9BF0-D8E4-9C93-1F841F0A2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932406-5A46-D5A7-5963-8E1FD77C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CDC2DD-CAE0-FC92-9801-358A27A1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FBBDB3-25DB-1A6A-B9DC-1EF3D03D7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21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B90BEB8-0304-D67F-56F0-1681BEDE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449976-AD33-5E20-C094-030482EB7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315CD0-1A2B-2DE7-18ED-23248724BC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90E6A9-6DDE-40C5-91DE-28DD7C8BB317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006FAE-656E-E272-53E6-DFC80887B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22F51B-DCB6-ECEB-38BD-53B862CB5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16A649-626F-43B1-956F-0085FC78DDA2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50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20844ED-311A-9D2C-B97C-3A050B1ACBCB}"/>
              </a:ext>
            </a:extLst>
          </p:cNvPr>
          <p:cNvSpPr txBox="1"/>
          <p:nvPr/>
        </p:nvSpPr>
        <p:spPr>
          <a:xfrm>
            <a:off x="973123" y="805343"/>
            <a:ext cx="8011487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>
                <a:highlight>
                  <a:srgbClr val="FFFF00"/>
                </a:highlight>
              </a:rPr>
              <a:t>Lettere</a:t>
            </a:r>
            <a:r>
              <a:rPr lang="fr-FR" sz="2400" dirty="0">
                <a:highlight>
                  <a:srgbClr val="FFFF00"/>
                </a:highlight>
              </a:rPr>
              <a:t> di Verga a </a:t>
            </a:r>
            <a:r>
              <a:rPr lang="fr-FR" sz="2400" dirty="0" err="1">
                <a:highlight>
                  <a:srgbClr val="FFFF00"/>
                </a:highlight>
              </a:rPr>
              <a:t>Capuana</a:t>
            </a:r>
            <a:r>
              <a:rPr lang="fr-FR" sz="2400" dirty="0">
                <a:highlight>
                  <a:srgbClr val="FFFF00"/>
                </a:highlight>
              </a:rPr>
              <a:t>, </a:t>
            </a:r>
            <a:r>
              <a:rPr lang="fr-FR" sz="2400" dirty="0" err="1">
                <a:highlight>
                  <a:srgbClr val="FFFF00"/>
                </a:highlight>
              </a:rPr>
              <a:t>scritta</a:t>
            </a:r>
            <a:r>
              <a:rPr lang="fr-FR" sz="2400" dirty="0">
                <a:highlight>
                  <a:srgbClr val="FFFF00"/>
                </a:highlight>
              </a:rPr>
              <a:t> in data 2 </a:t>
            </a:r>
            <a:r>
              <a:rPr lang="fr-FR" sz="2400" dirty="0" err="1">
                <a:highlight>
                  <a:srgbClr val="FFFF00"/>
                </a:highlight>
              </a:rPr>
              <a:t>luglio</a:t>
            </a:r>
            <a:r>
              <a:rPr lang="fr-FR" sz="2400" dirty="0">
                <a:highlight>
                  <a:srgbClr val="FFFF00"/>
                </a:highlight>
              </a:rPr>
              <a:t> 1880 (</a:t>
            </a:r>
            <a:r>
              <a:rPr lang="fr-FR" sz="2400" dirty="0" err="1">
                <a:highlight>
                  <a:srgbClr val="FFFF00"/>
                </a:highlight>
              </a:rPr>
              <a:t>entusiasmo</a:t>
            </a:r>
            <a:r>
              <a:rPr lang="fr-FR" sz="2400" dirty="0">
                <a:highlight>
                  <a:srgbClr val="FFFF00"/>
                </a:highlight>
              </a:rPr>
              <a:t> per la </a:t>
            </a:r>
            <a:r>
              <a:rPr lang="fr-FR" sz="2400" dirty="0" err="1">
                <a:highlight>
                  <a:srgbClr val="FFFF00"/>
                </a:highlight>
              </a:rPr>
              <a:t>pubblicazione</a:t>
            </a:r>
            <a:r>
              <a:rPr lang="fr-FR" sz="2400" dirty="0">
                <a:highlight>
                  <a:srgbClr val="FFFF00"/>
                </a:highlight>
              </a:rPr>
              <a:t> di </a:t>
            </a:r>
            <a:r>
              <a:rPr lang="fr-FR" sz="2400" i="1" dirty="0">
                <a:highlight>
                  <a:srgbClr val="FFFF00"/>
                </a:highlight>
              </a:rPr>
              <a:t>Vita dei </a:t>
            </a:r>
            <a:r>
              <a:rPr lang="fr-FR" sz="2400" i="1" dirty="0" err="1">
                <a:highlight>
                  <a:srgbClr val="FFFF00"/>
                </a:highlight>
              </a:rPr>
              <a:t>Campi</a:t>
            </a:r>
            <a:r>
              <a:rPr lang="fr-FR" sz="2400" dirty="0">
                <a:highlight>
                  <a:srgbClr val="FFFF00"/>
                </a:highlight>
              </a:rPr>
              <a:t>)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F68AAEB8-4FF4-8723-299D-59F3736400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465" y="2533475"/>
          <a:ext cx="11975069" cy="25034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175" imgH="975340" progId="Acrobat.Document.DC">
                  <p:embed/>
                </p:oleObj>
              </mc:Choice>
              <mc:Fallback>
                <p:oleObj name="Acrobat Document" r:id="rId2" imgW="4663175" imgH="975340" progId="Acrobat.Document.DC">
                  <p:embed/>
                  <p:pic>
                    <p:nvPicPr>
                      <p:cNvPr id="3" name="Oggetto 2">
                        <a:extLst>
                          <a:ext uri="{FF2B5EF4-FFF2-40B4-BE49-F238E27FC236}">
                            <a16:creationId xmlns:a16="http://schemas.microsoft.com/office/drawing/2014/main" id="{F68AAEB8-4FF4-8723-299D-59F3736400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8465" y="2533475"/>
                        <a:ext cx="11975069" cy="25034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081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D7D949D-71A1-C90C-CEE4-32C56E332610}"/>
              </a:ext>
            </a:extLst>
          </p:cNvPr>
          <p:cNvSpPr txBox="1"/>
          <p:nvPr/>
        </p:nvSpPr>
        <p:spPr>
          <a:xfrm>
            <a:off x="1132514" y="637563"/>
            <a:ext cx="967250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RAFFINAMENTO di </a:t>
            </a:r>
            <a:r>
              <a:rPr lang="fr-FR" dirty="0" err="1"/>
              <a:t>MALIGNITà</a:t>
            </a:r>
            <a:endParaRPr lang="fr-FR" dirty="0"/>
          </a:p>
          <a:p>
            <a:endParaRPr lang="fr-FR" dirty="0"/>
          </a:p>
          <a:p>
            <a:r>
              <a:rPr lang="fr-FR" b="1" dirty="0"/>
              <a:t>Malpelo </a:t>
            </a:r>
            <a:r>
              <a:rPr lang="fr-FR" b="1" dirty="0" err="1"/>
              <a:t>diventa</a:t>
            </a:r>
            <a:r>
              <a:rPr lang="fr-FR" b="1" dirty="0"/>
              <a:t> </a:t>
            </a:r>
            <a:r>
              <a:rPr lang="fr-FR" b="1" dirty="0" err="1"/>
              <a:t>aggressivo</a:t>
            </a:r>
            <a:r>
              <a:rPr lang="fr-FR" b="1" dirty="0"/>
              <a:t> e </a:t>
            </a:r>
            <a:r>
              <a:rPr lang="fr-FR" b="1" dirty="0" err="1"/>
              <a:t>cinico</a:t>
            </a:r>
            <a:r>
              <a:rPr lang="fr-FR" b="1" dirty="0"/>
              <a:t>.</a:t>
            </a:r>
          </a:p>
          <a:p>
            <a:endParaRPr lang="fr-FR" dirty="0"/>
          </a:p>
          <a:p>
            <a:r>
              <a:rPr lang="fr-FR" b="1" dirty="0"/>
              <a:t>pp. 56</a:t>
            </a:r>
          </a:p>
          <a:p>
            <a:endParaRPr lang="fr-FR" dirty="0"/>
          </a:p>
          <a:p>
            <a:r>
              <a:rPr lang="fr-FR" dirty="0"/>
              <a:t>Tutti </a:t>
            </a:r>
            <a:r>
              <a:rPr lang="fr-FR" dirty="0" err="1"/>
              <a:t>pensano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sia</a:t>
            </a:r>
            <a:r>
              <a:rPr lang="fr-FR" dirty="0"/>
              <a:t> </a:t>
            </a:r>
            <a:r>
              <a:rPr lang="fr-FR" dirty="0" err="1"/>
              <a:t>cattivo</a:t>
            </a:r>
            <a:r>
              <a:rPr lang="fr-FR" dirty="0"/>
              <a:t> e lui, pur </a:t>
            </a:r>
            <a:r>
              <a:rPr lang="fr-FR" dirty="0" err="1"/>
              <a:t>essendo</a:t>
            </a:r>
            <a:r>
              <a:rPr lang="fr-FR" dirty="0"/>
              <a:t> « </a:t>
            </a:r>
            <a:r>
              <a:rPr lang="fr-FR" dirty="0" err="1"/>
              <a:t>diverso</a:t>
            </a:r>
            <a:r>
              <a:rPr lang="fr-FR" dirty="0"/>
              <a:t> », alla fine si </a:t>
            </a:r>
            <a:r>
              <a:rPr lang="fr-FR" dirty="0" err="1"/>
              <a:t>convince</a:t>
            </a:r>
            <a:r>
              <a:rPr lang="fr-FR" dirty="0"/>
              <a:t> di </a:t>
            </a:r>
            <a:r>
              <a:rPr lang="fr-FR" dirty="0" err="1"/>
              <a:t>essere</a:t>
            </a:r>
            <a:r>
              <a:rPr lang="fr-FR" dirty="0"/>
              <a:t> </a:t>
            </a:r>
            <a:r>
              <a:rPr lang="fr-FR" dirty="0" err="1"/>
              <a:t>quello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pensano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altri</a:t>
            </a:r>
            <a:r>
              <a:rPr lang="fr-FR" dirty="0"/>
              <a:t> di lui.</a:t>
            </a:r>
          </a:p>
          <a:p>
            <a:endParaRPr lang="fr-FR" dirty="0"/>
          </a:p>
          <a:p>
            <a:r>
              <a:rPr lang="fr-FR" dirty="0"/>
              <a:t>Non si </a:t>
            </a:r>
            <a:r>
              <a:rPr lang="fr-FR" dirty="0" err="1"/>
              <a:t>ribella</a:t>
            </a:r>
            <a:r>
              <a:rPr lang="fr-FR" dirty="0"/>
              <a:t> </a:t>
            </a:r>
            <a:r>
              <a:rPr lang="fr-FR" dirty="0" err="1"/>
              <a:t>alle</a:t>
            </a:r>
            <a:r>
              <a:rPr lang="fr-FR" dirty="0"/>
              <a:t> </a:t>
            </a:r>
            <a:r>
              <a:rPr lang="fr-FR" dirty="0" err="1"/>
              <a:t>punizioni</a:t>
            </a:r>
            <a:r>
              <a:rPr lang="fr-FR" dirty="0"/>
              <a:t> </a:t>
            </a:r>
            <a:r>
              <a:rPr lang="fr-FR" dirty="0" err="1"/>
              <a:t>ingiuste</a:t>
            </a:r>
            <a:r>
              <a:rPr lang="fr-FR" dirty="0"/>
              <a:t>, si </a:t>
            </a:r>
            <a:r>
              <a:rPr lang="fr-FR" dirty="0" err="1"/>
              <a:t>sottrae</a:t>
            </a:r>
            <a:r>
              <a:rPr lang="fr-FR" dirty="0"/>
              <a:t> alla </a:t>
            </a:r>
            <a:r>
              <a:rPr lang="fr-FR" dirty="0" err="1"/>
              <a:t>logica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cava, alla </a:t>
            </a:r>
            <a:r>
              <a:rPr lang="fr-FR" dirty="0" err="1"/>
              <a:t>logica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profitto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 err="1"/>
              <a:t>Arrivo</a:t>
            </a:r>
            <a:r>
              <a:rPr lang="fr-FR" b="1" dirty="0"/>
              <a:t> alla cava di </a:t>
            </a:r>
            <a:r>
              <a:rPr lang="fr-FR" b="1" dirty="0" err="1"/>
              <a:t>Ranocchio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b="1" dirty="0"/>
              <a:t>pp. 57</a:t>
            </a:r>
          </a:p>
          <a:p>
            <a:r>
              <a:rPr lang="fr-FR" dirty="0"/>
              <a:t>Il </a:t>
            </a:r>
            <a:r>
              <a:rPr lang="fr-FR" dirty="0" err="1"/>
              <a:t>narratore</a:t>
            </a:r>
            <a:r>
              <a:rPr lang="fr-FR" dirty="0"/>
              <a:t> </a:t>
            </a:r>
            <a:r>
              <a:rPr lang="fr-FR" dirty="0" err="1"/>
              <a:t>presenta</a:t>
            </a:r>
            <a:r>
              <a:rPr lang="fr-FR" dirty="0"/>
              <a:t> tutte le </a:t>
            </a:r>
            <a:r>
              <a:rPr lang="fr-FR" dirty="0" err="1"/>
              <a:t>circostanze</a:t>
            </a:r>
            <a:r>
              <a:rPr lang="fr-FR" dirty="0"/>
              <a:t> </a:t>
            </a:r>
            <a:r>
              <a:rPr lang="fr-FR" dirty="0" err="1"/>
              <a:t>oggettive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hanno</a:t>
            </a:r>
            <a:r>
              <a:rPr lang="fr-FR" dirty="0"/>
              <a:t> </a:t>
            </a:r>
            <a:r>
              <a:rPr lang="fr-FR" dirty="0" err="1"/>
              <a:t>portato</a:t>
            </a:r>
            <a:r>
              <a:rPr lang="fr-FR" dirty="0"/>
              <a:t> </a:t>
            </a:r>
            <a:r>
              <a:rPr lang="fr-FR" dirty="0" err="1"/>
              <a:t>Ranocchio</a:t>
            </a:r>
            <a:r>
              <a:rPr lang="fr-FR" dirty="0"/>
              <a:t> a </a:t>
            </a:r>
            <a:r>
              <a:rPr lang="fr-FR" dirty="0" err="1"/>
              <a:t>lavorare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cava.</a:t>
            </a:r>
          </a:p>
          <a:p>
            <a:endParaRPr lang="fr-FR" dirty="0"/>
          </a:p>
          <a:p>
            <a:r>
              <a:rPr lang="fr-FR" b="1" dirty="0"/>
              <a:t>Morte di </a:t>
            </a:r>
            <a:r>
              <a:rPr lang="fr-FR" b="1" dirty="0" err="1"/>
              <a:t>Ranocchio</a:t>
            </a:r>
            <a:r>
              <a:rPr lang="fr-FR" b="1" dirty="0"/>
              <a:t>: per </a:t>
            </a:r>
            <a:r>
              <a:rPr lang="fr-FR" b="1" dirty="0" err="1"/>
              <a:t>malattia</a:t>
            </a:r>
            <a:r>
              <a:rPr lang="fr-FR" b="1" dirty="0"/>
              <a:t>. </a:t>
            </a:r>
          </a:p>
          <a:p>
            <a:endParaRPr lang="fr-FR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727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415672B-4F3D-8D61-706F-CA7824C1AF97}"/>
              </a:ext>
            </a:extLst>
          </p:cNvPr>
          <p:cNvSpPr txBox="1"/>
          <p:nvPr/>
        </p:nvSpPr>
        <p:spPr>
          <a:xfrm>
            <a:off x="1711354" y="973123"/>
            <a:ext cx="93621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PP. 62-63</a:t>
            </a:r>
          </a:p>
          <a:p>
            <a:endParaRPr lang="fr-FR" b="1" dirty="0"/>
          </a:p>
          <a:p>
            <a:r>
              <a:rPr lang="fr-FR" b="1" dirty="0">
                <a:highlight>
                  <a:srgbClr val="FFFF00"/>
                </a:highlight>
              </a:rPr>
              <a:t>Malpelo è l’</a:t>
            </a:r>
            <a:r>
              <a:rPr lang="fr-FR" b="1" dirty="0" err="1">
                <a:highlight>
                  <a:srgbClr val="FFFF00"/>
                </a:highlight>
              </a:rPr>
              <a:t>unico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personaggio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che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aderisce</a:t>
            </a:r>
            <a:r>
              <a:rPr lang="fr-FR" b="1" dirty="0">
                <a:highlight>
                  <a:srgbClr val="FFFF00"/>
                </a:highlight>
              </a:rPr>
              <a:t> a dei </a:t>
            </a:r>
            <a:r>
              <a:rPr lang="fr-FR" b="1" dirty="0" err="1">
                <a:highlight>
                  <a:srgbClr val="FFFF00"/>
                </a:highlight>
              </a:rPr>
              <a:t>valri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autentici</a:t>
            </a:r>
            <a:r>
              <a:rPr lang="fr-FR" b="1" dirty="0">
                <a:highlight>
                  <a:srgbClr val="FFFF00"/>
                </a:highlight>
              </a:rPr>
              <a:t>:</a:t>
            </a:r>
          </a:p>
          <a:p>
            <a:endParaRPr lang="fr-FR" dirty="0"/>
          </a:p>
          <a:p>
            <a:r>
              <a:rPr lang="fr-FR" dirty="0"/>
              <a:t>La </a:t>
            </a:r>
            <a:r>
              <a:rPr lang="fr-FR" dirty="0" err="1"/>
              <a:t>tradizione</a:t>
            </a:r>
            <a:r>
              <a:rPr lang="fr-FR" dirty="0"/>
              <a:t> (non il </a:t>
            </a:r>
            <a:r>
              <a:rPr lang="fr-FR" dirty="0" err="1"/>
              <a:t>profitto</a:t>
            </a:r>
            <a:r>
              <a:rPr lang="fr-FR" dirty="0"/>
              <a:t>), </a:t>
            </a:r>
            <a:r>
              <a:rPr lang="fr-FR" dirty="0" err="1"/>
              <a:t>egli</a:t>
            </a:r>
            <a:r>
              <a:rPr lang="fr-FR" dirty="0"/>
              <a:t> </a:t>
            </a:r>
            <a:r>
              <a:rPr lang="fr-FR" dirty="0" err="1"/>
              <a:t>decide</a:t>
            </a:r>
            <a:r>
              <a:rPr lang="fr-FR" dirty="0"/>
              <a:t> di </a:t>
            </a:r>
            <a:r>
              <a:rPr lang="fr-FR" dirty="0" err="1"/>
              <a:t>continuare</a:t>
            </a:r>
            <a:r>
              <a:rPr lang="fr-FR" dirty="0"/>
              <a:t>  a </a:t>
            </a:r>
            <a:r>
              <a:rPr lang="fr-FR" dirty="0" err="1"/>
              <a:t>fare</a:t>
            </a:r>
            <a:r>
              <a:rPr lang="fr-FR" dirty="0"/>
              <a:t> il </a:t>
            </a:r>
            <a:r>
              <a:rPr lang="fr-FR" dirty="0" err="1"/>
              <a:t>mestiere</a:t>
            </a:r>
            <a:r>
              <a:rPr lang="fr-FR" dirty="0"/>
              <a:t> di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padre</a:t>
            </a:r>
            <a:r>
              <a:rPr lang="fr-FR" dirty="0"/>
              <a:t>, </a:t>
            </a:r>
            <a:r>
              <a:rPr lang="fr-FR" dirty="0" err="1"/>
              <a:t>ritrova</a:t>
            </a:r>
            <a:r>
              <a:rPr lang="fr-FR" dirty="0"/>
              <a:t> i </a:t>
            </a:r>
            <a:r>
              <a:rPr lang="fr-FR" dirty="0" err="1"/>
              <a:t>suoi</a:t>
            </a:r>
            <a:r>
              <a:rPr lang="fr-FR" dirty="0"/>
              <a:t> </a:t>
            </a:r>
            <a:r>
              <a:rPr lang="fr-FR" dirty="0" err="1"/>
              <a:t>arnesi</a:t>
            </a:r>
            <a:r>
              <a:rPr lang="fr-FR" dirty="0"/>
              <a:t> e i </a:t>
            </a:r>
            <a:r>
              <a:rPr lang="fr-FR" dirty="0" err="1"/>
              <a:t>suoi</a:t>
            </a:r>
            <a:r>
              <a:rPr lang="fr-FR" dirty="0"/>
              <a:t> </a:t>
            </a:r>
            <a:r>
              <a:rPr lang="fr-FR" dirty="0" err="1"/>
              <a:t>vestiti</a:t>
            </a:r>
            <a:r>
              <a:rPr lang="fr-FR" dirty="0"/>
              <a:t>, forma di </a:t>
            </a:r>
            <a:r>
              <a:rPr lang="fr-FR" dirty="0" err="1"/>
              <a:t>feticismo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Questa</a:t>
            </a:r>
            <a:r>
              <a:rPr lang="fr-FR" dirty="0"/>
              <a:t> </a:t>
            </a:r>
            <a:r>
              <a:rPr lang="fr-FR" dirty="0" err="1"/>
              <a:t>diversità</a:t>
            </a:r>
            <a:r>
              <a:rPr lang="fr-FR" dirty="0"/>
              <a:t> lo </a:t>
            </a:r>
            <a:r>
              <a:rPr lang="fr-FR" dirty="0" err="1"/>
              <a:t>porterà</a:t>
            </a:r>
            <a:r>
              <a:rPr lang="fr-FR" dirty="0"/>
              <a:t> a </a:t>
            </a:r>
            <a:r>
              <a:rPr lang="fr-FR" dirty="0" err="1"/>
              <a:t>desiderare</a:t>
            </a:r>
            <a:r>
              <a:rPr lang="fr-FR" dirty="0"/>
              <a:t> la morte: l’</a:t>
            </a:r>
            <a:r>
              <a:rPr lang="fr-FR" dirty="0" err="1"/>
              <a:t>unico</a:t>
            </a:r>
            <a:r>
              <a:rPr lang="fr-FR" dirty="0"/>
              <a:t> modo per </a:t>
            </a:r>
            <a:r>
              <a:rPr lang="fr-FR" dirty="0" err="1"/>
              <a:t>negare</a:t>
            </a:r>
            <a:r>
              <a:rPr lang="fr-FR" dirty="0"/>
              <a:t> </a:t>
            </a:r>
            <a:r>
              <a:rPr lang="fr-FR" dirty="0" err="1"/>
              <a:t>completamente</a:t>
            </a:r>
            <a:r>
              <a:rPr lang="fr-FR" dirty="0"/>
              <a:t>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realtà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lo </a:t>
            </a:r>
            <a:r>
              <a:rPr lang="fr-FR" dirty="0" err="1"/>
              <a:t>emargina</a:t>
            </a:r>
            <a:r>
              <a:rPr lang="fr-FR" dirty="0"/>
              <a:t> e </a:t>
            </a:r>
            <a:r>
              <a:rPr lang="fr-FR" dirty="0" err="1"/>
              <a:t>percuote</a:t>
            </a:r>
            <a:r>
              <a:rPr lang="fr-FR" dirty="0"/>
              <a:t>. </a:t>
            </a:r>
          </a:p>
          <a:p>
            <a:endParaRPr lang="fr-FR" b="1" dirty="0"/>
          </a:p>
          <a:p>
            <a:r>
              <a:rPr lang="fr-FR" b="1" dirty="0"/>
              <a:t>PP 68-69</a:t>
            </a:r>
          </a:p>
          <a:p>
            <a:r>
              <a:rPr lang="fr-FR" b="1" dirty="0">
                <a:highlight>
                  <a:srgbClr val="FFFF00"/>
                </a:highlight>
              </a:rPr>
              <a:t>Malpelo </a:t>
            </a:r>
            <a:r>
              <a:rPr lang="fr-FR" b="1" dirty="0" err="1">
                <a:highlight>
                  <a:srgbClr val="FFFF00"/>
                </a:highlight>
              </a:rPr>
              <a:t>vuole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restare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vicino</a:t>
            </a:r>
            <a:r>
              <a:rPr lang="fr-FR" b="1" dirty="0">
                <a:highlight>
                  <a:srgbClr val="FFFF00"/>
                </a:highlight>
              </a:rPr>
              <a:t> al corpo di </a:t>
            </a:r>
            <a:r>
              <a:rPr lang="fr-FR" b="1" dirty="0" err="1">
                <a:highlight>
                  <a:srgbClr val="FFFF00"/>
                </a:highlight>
              </a:rPr>
              <a:t>suo</a:t>
            </a:r>
            <a:r>
              <a:rPr lang="fr-FR" b="1" dirty="0">
                <a:highlight>
                  <a:srgbClr val="FFFF00"/>
                </a:highlight>
              </a:rPr>
              <a:t> </a:t>
            </a:r>
            <a:r>
              <a:rPr lang="fr-FR" b="1" dirty="0" err="1">
                <a:highlight>
                  <a:srgbClr val="FFFF00"/>
                </a:highlight>
              </a:rPr>
              <a:t>padre</a:t>
            </a:r>
            <a:endParaRPr lang="fr-FR" b="1" dirty="0">
              <a:highlight>
                <a:srgbClr val="FFFF00"/>
              </a:highlight>
            </a:endParaRPr>
          </a:p>
          <a:p>
            <a:r>
              <a:rPr lang="fr-FR" dirty="0"/>
              <a:t>Cava </a:t>
            </a:r>
            <a:r>
              <a:rPr lang="fr-FR" dirty="0" err="1"/>
              <a:t>nero</a:t>
            </a:r>
            <a:r>
              <a:rPr lang="fr-FR" dirty="0"/>
              <a:t> = </a:t>
            </a:r>
            <a:r>
              <a:rPr lang="fr-FR" dirty="0" err="1"/>
              <a:t>inferno</a:t>
            </a:r>
            <a:r>
              <a:rPr lang="fr-FR" dirty="0"/>
              <a:t> al quale </a:t>
            </a:r>
            <a:r>
              <a:rPr lang="fr-FR" dirty="0" err="1"/>
              <a:t>appartiene</a:t>
            </a:r>
            <a:r>
              <a:rPr lang="fr-FR" dirty="0"/>
              <a:t> senza </a:t>
            </a:r>
            <a:r>
              <a:rPr lang="fr-FR" dirty="0" err="1"/>
              <a:t>possibilità</a:t>
            </a:r>
            <a:r>
              <a:rPr lang="fr-FR" dirty="0"/>
              <a:t> di </a:t>
            </a:r>
            <a:r>
              <a:rPr lang="fr-FR" dirty="0" err="1"/>
              <a:t>cambiamento</a:t>
            </a:r>
            <a:r>
              <a:rPr lang="fr-FR" dirty="0"/>
              <a:t> = morte = via d’</a:t>
            </a:r>
            <a:r>
              <a:rPr lang="fr-FR" dirty="0" err="1"/>
              <a:t>uscita</a:t>
            </a:r>
            <a:endParaRPr lang="fr-FR" dirty="0"/>
          </a:p>
          <a:p>
            <a:endParaRPr lang="fr-FR" dirty="0"/>
          </a:p>
          <a:p>
            <a:r>
              <a:rPr lang="fr-FR" dirty="0"/>
              <a:t>Il sopra (</a:t>
            </a:r>
            <a:r>
              <a:rPr lang="fr-FR" dirty="0" err="1"/>
              <a:t>luce</a:t>
            </a:r>
            <a:r>
              <a:rPr lang="fr-FR" dirty="0"/>
              <a:t>) = morte</a:t>
            </a:r>
          </a:p>
          <a:p>
            <a:endParaRPr lang="fr-FR" dirty="0"/>
          </a:p>
          <a:p>
            <a:r>
              <a:rPr lang="fr-FR" dirty="0"/>
              <a:t>Il </a:t>
            </a:r>
            <a:r>
              <a:rPr lang="fr-FR" dirty="0" err="1"/>
              <a:t>sotto</a:t>
            </a:r>
            <a:r>
              <a:rPr lang="fr-FR" dirty="0"/>
              <a:t> (cava) = </a:t>
            </a:r>
            <a:r>
              <a:rPr lang="fr-FR" dirty="0" err="1"/>
              <a:t>oscurità</a:t>
            </a:r>
            <a:r>
              <a:rPr lang="fr-FR" dirty="0"/>
              <a:t> = </a:t>
            </a:r>
            <a:r>
              <a:rPr lang="fr-FR" dirty="0" err="1"/>
              <a:t>vera</a:t>
            </a:r>
            <a:r>
              <a:rPr lang="fr-FR" dirty="0"/>
              <a:t> </a:t>
            </a:r>
            <a:r>
              <a:rPr lang="fr-FR" dirty="0" err="1"/>
              <a:t>vita</a:t>
            </a:r>
            <a:r>
              <a:rPr lang="fr-FR" dirty="0"/>
              <a:t> = </a:t>
            </a:r>
            <a:r>
              <a:rPr lang="fr-FR" dirty="0" err="1"/>
              <a:t>vicinanza</a:t>
            </a:r>
            <a:r>
              <a:rPr lang="fr-FR" dirty="0"/>
              <a:t> al </a:t>
            </a:r>
            <a:r>
              <a:rPr lang="fr-FR" dirty="0" err="1"/>
              <a:t>padre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657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623D158-8E15-337F-D14A-DEFD73464278}"/>
              </a:ext>
            </a:extLst>
          </p:cNvPr>
          <p:cNvSpPr txBox="1"/>
          <p:nvPr/>
        </p:nvSpPr>
        <p:spPr>
          <a:xfrm>
            <a:off x="1191237" y="721453"/>
            <a:ext cx="86406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Morte di </a:t>
            </a:r>
            <a:r>
              <a:rPr lang="fr-FR" b="1" dirty="0" err="1"/>
              <a:t>Ranocchio</a:t>
            </a:r>
            <a:r>
              <a:rPr lang="fr-FR" b="1" dirty="0"/>
              <a:t>:</a:t>
            </a:r>
          </a:p>
          <a:p>
            <a:r>
              <a:rPr lang="fr-FR" b="1" dirty="0"/>
              <a:t>pp. 71-73</a:t>
            </a:r>
          </a:p>
          <a:p>
            <a:endParaRPr lang="fr-FR" dirty="0"/>
          </a:p>
          <a:p>
            <a:r>
              <a:rPr lang="fr-FR" dirty="0" err="1"/>
              <a:t>Valori</a:t>
            </a:r>
            <a:r>
              <a:rPr lang="fr-FR" dirty="0"/>
              <a:t> </a:t>
            </a:r>
            <a:r>
              <a:rPr lang="fr-FR" dirty="0" err="1"/>
              <a:t>capovolti</a:t>
            </a:r>
            <a:r>
              <a:rPr lang="fr-FR" dirty="0"/>
              <a:t>, Malpelo </a:t>
            </a:r>
            <a:r>
              <a:rPr lang="fr-FR" dirty="0" err="1"/>
              <a:t>comprende</a:t>
            </a:r>
            <a:r>
              <a:rPr lang="fr-FR" dirty="0"/>
              <a:t> il </a:t>
            </a:r>
            <a:r>
              <a:rPr lang="fr-FR" dirty="0" err="1"/>
              <a:t>sistema</a:t>
            </a:r>
            <a:r>
              <a:rPr lang="fr-FR" dirty="0"/>
              <a:t> di </a:t>
            </a:r>
            <a:r>
              <a:rPr lang="fr-FR" dirty="0" err="1"/>
              <a:t>valori</a:t>
            </a:r>
            <a:r>
              <a:rPr lang="fr-FR" dirty="0"/>
              <a:t> in </a:t>
            </a:r>
            <a:r>
              <a:rPr lang="fr-FR" dirty="0" err="1"/>
              <a:t>cui</a:t>
            </a:r>
            <a:r>
              <a:rPr lang="fr-FR" dirty="0"/>
              <a:t> è </a:t>
            </a:r>
            <a:r>
              <a:rPr lang="fr-FR" dirty="0" err="1"/>
              <a:t>inserito</a:t>
            </a:r>
            <a:r>
              <a:rPr lang="fr-FR" dirty="0"/>
              <a:t>.</a:t>
            </a:r>
          </a:p>
          <a:p>
            <a:r>
              <a:rPr lang="fr-FR" dirty="0" err="1"/>
              <a:t>Desiderio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morte.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Arrivo</a:t>
            </a:r>
            <a:r>
              <a:rPr lang="fr-FR" dirty="0"/>
              <a:t> </a:t>
            </a:r>
            <a:r>
              <a:rPr lang="fr-FR" dirty="0" err="1"/>
              <a:t>dell’evaso</a:t>
            </a:r>
            <a:r>
              <a:rPr lang="fr-FR" dirty="0"/>
              <a:t>: </a:t>
            </a:r>
            <a:r>
              <a:rPr lang="fr-FR" b="1" dirty="0"/>
              <a:t>p. 73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Scomparsa</a:t>
            </a:r>
            <a:r>
              <a:rPr lang="fr-FR" dirty="0"/>
              <a:t> di Malpelo: </a:t>
            </a:r>
          </a:p>
          <a:p>
            <a:r>
              <a:rPr lang="fr-FR" b="1" dirty="0"/>
              <a:t>pp. 73-74.</a:t>
            </a:r>
          </a:p>
        </p:txBody>
      </p:sp>
    </p:spTree>
    <p:extLst>
      <p:ext uri="{BB962C8B-B14F-4D97-AF65-F5344CB8AC3E}">
        <p14:creationId xmlns:p14="http://schemas.microsoft.com/office/powerpoint/2010/main" val="282023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567175-7423-96EB-1CC2-5477BA40F3FD}"/>
              </a:ext>
            </a:extLst>
          </p:cNvPr>
          <p:cNvSpPr txBox="1"/>
          <p:nvPr/>
        </p:nvSpPr>
        <p:spPr>
          <a:xfrm>
            <a:off x="989901" y="687897"/>
            <a:ext cx="99409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IL SISTEMA DEI PERSONAGGI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OPERA CIRCOLARE:</a:t>
            </a:r>
          </a:p>
          <a:p>
            <a:endParaRPr lang="fr-FR" dirty="0"/>
          </a:p>
          <a:p>
            <a:r>
              <a:rPr lang="fr-FR" dirty="0"/>
              <a:t>Si </a:t>
            </a:r>
            <a:r>
              <a:rPr lang="fr-FR" dirty="0" err="1"/>
              <a:t>apre</a:t>
            </a:r>
            <a:r>
              <a:rPr lang="fr-FR" dirty="0"/>
              <a:t> con la morte di </a:t>
            </a:r>
            <a:r>
              <a:rPr lang="fr-FR" dirty="0" err="1"/>
              <a:t>Mastro</a:t>
            </a:r>
            <a:r>
              <a:rPr lang="fr-FR" dirty="0"/>
              <a:t> </a:t>
            </a:r>
            <a:r>
              <a:rPr lang="fr-FR" dirty="0" err="1"/>
              <a:t>Misciu</a:t>
            </a:r>
            <a:r>
              <a:rPr lang="fr-FR" dirty="0"/>
              <a:t> (</a:t>
            </a:r>
            <a:r>
              <a:rPr lang="fr-FR" dirty="0" err="1"/>
              <a:t>padre</a:t>
            </a:r>
            <a:r>
              <a:rPr lang="fr-FR" dirty="0"/>
              <a:t> di Malpelo) e si </a:t>
            </a:r>
            <a:r>
              <a:rPr lang="fr-FR" dirty="0" err="1"/>
              <a:t>chiude</a:t>
            </a:r>
            <a:r>
              <a:rPr lang="fr-FR" dirty="0"/>
              <a:t> con la morte di </a:t>
            </a:r>
            <a:r>
              <a:rPr lang="fr-FR" dirty="0" err="1"/>
              <a:t>Ranocchio</a:t>
            </a:r>
            <a:r>
              <a:rPr lang="fr-FR" dirty="0"/>
              <a:t> </a:t>
            </a:r>
            <a:r>
              <a:rPr lang="fr-FR" b="1" dirty="0"/>
              <a:t>(</a:t>
            </a:r>
            <a:r>
              <a:rPr lang="fr-FR" b="1" dirty="0" err="1"/>
              <a:t>gli</a:t>
            </a:r>
            <a:r>
              <a:rPr lang="fr-FR" b="1" dirty="0"/>
              <a:t> </a:t>
            </a:r>
            <a:r>
              <a:rPr lang="fr-FR" b="1" dirty="0" err="1"/>
              <a:t>unici</a:t>
            </a:r>
            <a:r>
              <a:rPr lang="fr-FR" b="1" dirty="0"/>
              <a:t> due </a:t>
            </a:r>
            <a:r>
              <a:rPr lang="fr-FR" b="1" dirty="0" err="1"/>
              <a:t>personaggi</a:t>
            </a:r>
            <a:r>
              <a:rPr lang="fr-FR" b="1" dirty="0"/>
              <a:t> ai </a:t>
            </a:r>
            <a:r>
              <a:rPr lang="fr-FR" b="1" dirty="0" err="1"/>
              <a:t>quali</a:t>
            </a:r>
            <a:r>
              <a:rPr lang="fr-FR" b="1" dirty="0"/>
              <a:t> Malpelo </a:t>
            </a:r>
            <a:r>
              <a:rPr lang="fr-FR" b="1" dirty="0" err="1"/>
              <a:t>era</a:t>
            </a:r>
            <a:r>
              <a:rPr lang="fr-FR" b="1" dirty="0"/>
              <a:t> </a:t>
            </a:r>
            <a:r>
              <a:rPr lang="fr-FR" b="1" dirty="0" err="1"/>
              <a:t>affettivamente</a:t>
            </a:r>
            <a:r>
              <a:rPr lang="fr-FR" b="1" dirty="0"/>
              <a:t> legato)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Sistema</a:t>
            </a:r>
            <a:r>
              <a:rPr lang="fr-FR" dirty="0"/>
              <a:t> </a:t>
            </a:r>
            <a:r>
              <a:rPr lang="fr-FR" dirty="0" err="1"/>
              <a:t>dualistico</a:t>
            </a:r>
            <a:r>
              <a:rPr lang="fr-FR" dirty="0"/>
              <a:t> dei </a:t>
            </a:r>
            <a:r>
              <a:rPr lang="fr-FR" dirty="0" err="1"/>
              <a:t>personaggi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dirty="0">
                <a:highlight>
                  <a:srgbClr val="FFFF00"/>
                </a:highlight>
              </a:rPr>
              <a:t>1 Non </a:t>
            </a:r>
            <a:r>
              <a:rPr lang="fr-FR" dirty="0" err="1">
                <a:highlight>
                  <a:srgbClr val="FFFF00"/>
                </a:highlight>
              </a:rPr>
              <a:t>esistono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relazioni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dirette</a:t>
            </a:r>
            <a:r>
              <a:rPr lang="fr-FR" dirty="0">
                <a:highlight>
                  <a:srgbClr val="FFFF00"/>
                </a:highlight>
              </a:rPr>
              <a:t> tra i </a:t>
            </a:r>
            <a:r>
              <a:rPr lang="fr-FR" dirty="0" err="1">
                <a:highlight>
                  <a:srgbClr val="FFFF00"/>
                </a:highlight>
              </a:rPr>
              <a:t>personaggi</a:t>
            </a:r>
            <a:r>
              <a:rPr lang="fr-FR" dirty="0">
                <a:highlight>
                  <a:srgbClr val="FFFF00"/>
                </a:highlight>
              </a:rPr>
              <a:t>, ma </a:t>
            </a:r>
            <a:r>
              <a:rPr lang="fr-FR" dirty="0" err="1">
                <a:highlight>
                  <a:srgbClr val="FFFF00"/>
                </a:highlight>
              </a:rPr>
              <a:t>solamente</a:t>
            </a:r>
            <a:r>
              <a:rPr lang="fr-FR" dirty="0">
                <a:highlight>
                  <a:srgbClr val="FFFF00"/>
                </a:highlight>
              </a:rPr>
              <a:t> tra il </a:t>
            </a:r>
            <a:r>
              <a:rPr lang="fr-FR" dirty="0" err="1">
                <a:highlight>
                  <a:srgbClr val="FFFF00"/>
                </a:highlight>
              </a:rPr>
              <a:t>protagonista</a:t>
            </a:r>
            <a:r>
              <a:rPr lang="fr-FR" dirty="0">
                <a:highlight>
                  <a:srgbClr val="FFFF00"/>
                </a:highlight>
              </a:rPr>
              <a:t> (Malpelo) e </a:t>
            </a:r>
            <a:r>
              <a:rPr lang="fr-FR" dirty="0" err="1">
                <a:highlight>
                  <a:srgbClr val="FFFF00"/>
                </a:highlight>
              </a:rPr>
              <a:t>ciascun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personaggio</a:t>
            </a:r>
            <a:r>
              <a:rPr lang="fr-FR" dirty="0">
                <a:highlight>
                  <a:srgbClr val="FFFF00"/>
                </a:highlight>
              </a:rPr>
              <a:t>. </a:t>
            </a:r>
            <a:r>
              <a:rPr lang="fr-FR" dirty="0" err="1">
                <a:highlight>
                  <a:srgbClr val="FFFF00"/>
                </a:highlight>
              </a:rPr>
              <a:t>Struttura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narrativa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accentrata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sul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protagonista</a:t>
            </a:r>
            <a:r>
              <a:rPr lang="fr-FR" dirty="0">
                <a:highlight>
                  <a:srgbClr val="FFFF00"/>
                </a:highlight>
              </a:rPr>
              <a:t>. 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r>
              <a:rPr lang="fr-FR" dirty="0">
                <a:highlight>
                  <a:srgbClr val="FFFF00"/>
                </a:highlight>
              </a:rPr>
              <a:t>2 Tra Malpelo e </a:t>
            </a:r>
            <a:r>
              <a:rPr lang="fr-FR" dirty="0" err="1">
                <a:highlight>
                  <a:srgbClr val="FFFF00"/>
                </a:highlight>
              </a:rPr>
              <a:t>gli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altri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personaggi</a:t>
            </a:r>
            <a:r>
              <a:rPr lang="fr-FR" dirty="0">
                <a:highlight>
                  <a:srgbClr val="FFFF00"/>
                </a:highlight>
              </a:rPr>
              <a:t> (in </a:t>
            </a:r>
            <a:r>
              <a:rPr lang="fr-FR" dirty="0" err="1">
                <a:highlight>
                  <a:srgbClr val="FFFF00"/>
                </a:highlight>
              </a:rPr>
              <a:t>tutto</a:t>
            </a:r>
            <a:r>
              <a:rPr lang="fr-FR" dirty="0">
                <a:highlight>
                  <a:srgbClr val="FFFF00"/>
                </a:highlight>
              </a:rPr>
              <a:t> 10) </a:t>
            </a:r>
            <a:r>
              <a:rPr lang="fr-FR" dirty="0" err="1">
                <a:highlight>
                  <a:srgbClr val="FFFF00"/>
                </a:highlight>
              </a:rPr>
              <a:t>esiste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una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relazione</a:t>
            </a:r>
            <a:r>
              <a:rPr lang="fr-FR" dirty="0">
                <a:highlight>
                  <a:srgbClr val="FFFF00"/>
                </a:highlight>
              </a:rPr>
              <a:t> di </a:t>
            </a:r>
            <a:r>
              <a:rPr lang="fr-FR" dirty="0" err="1">
                <a:highlight>
                  <a:srgbClr val="FFFF00"/>
                </a:highlight>
              </a:rPr>
              <a:t>oppressione</a:t>
            </a:r>
            <a:r>
              <a:rPr lang="fr-FR" dirty="0">
                <a:highlight>
                  <a:srgbClr val="FFFF00"/>
                </a:highlight>
              </a:rPr>
              <a:t>. Il </a:t>
            </a:r>
            <a:r>
              <a:rPr lang="fr-FR" dirty="0" err="1">
                <a:highlight>
                  <a:srgbClr val="FFFF00"/>
                </a:highlight>
              </a:rPr>
              <a:t>personaggio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può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essere</a:t>
            </a:r>
            <a:r>
              <a:rPr lang="fr-FR" dirty="0">
                <a:highlight>
                  <a:srgbClr val="FFFF00"/>
                </a:highlight>
              </a:rPr>
              <a:t> un </a:t>
            </a:r>
            <a:r>
              <a:rPr lang="fr-FR" dirty="0" err="1">
                <a:highlight>
                  <a:srgbClr val="FFFF00"/>
                </a:highlight>
              </a:rPr>
              <a:t>oppressore</a:t>
            </a:r>
            <a:r>
              <a:rPr lang="fr-FR" dirty="0">
                <a:highlight>
                  <a:srgbClr val="FFFF00"/>
                </a:highlight>
              </a:rPr>
              <a:t> di Malpelo o </a:t>
            </a:r>
            <a:r>
              <a:rPr lang="fr-FR" dirty="0" err="1">
                <a:highlight>
                  <a:srgbClr val="FFFF00"/>
                </a:highlight>
              </a:rPr>
              <a:t>essere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oppresso</a:t>
            </a:r>
            <a:r>
              <a:rPr lang="fr-FR" dirty="0">
                <a:highlight>
                  <a:srgbClr val="FFFF00"/>
                </a:highlight>
              </a:rPr>
              <a:t> da Malpelo. 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r>
              <a:rPr lang="fr-FR" dirty="0" err="1">
                <a:highlight>
                  <a:srgbClr val="FFFF00"/>
                </a:highlight>
              </a:rPr>
              <a:t>Tutto</a:t>
            </a:r>
            <a:r>
              <a:rPr lang="fr-FR" dirty="0">
                <a:highlight>
                  <a:srgbClr val="FFFF00"/>
                </a:highlight>
              </a:rPr>
              <a:t> è </a:t>
            </a:r>
            <a:r>
              <a:rPr lang="fr-FR" dirty="0" err="1">
                <a:highlight>
                  <a:srgbClr val="FFFF00"/>
                </a:highlight>
              </a:rPr>
              <a:t>ordinato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secondo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gerarchie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sociali</a:t>
            </a:r>
            <a:r>
              <a:rPr lang="fr-FR" dirty="0">
                <a:highlight>
                  <a:srgbClr val="FFFF00"/>
                </a:highlight>
              </a:rPr>
              <a:t> e </a:t>
            </a:r>
            <a:r>
              <a:rPr lang="fr-FR" dirty="0" err="1">
                <a:highlight>
                  <a:srgbClr val="FFFF00"/>
                </a:highlight>
              </a:rPr>
              <a:t>familiari</a:t>
            </a:r>
            <a:r>
              <a:rPr lang="fr-FR" dirty="0">
                <a:highlight>
                  <a:srgbClr val="FFFF00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053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2079844-2AE4-8FB8-A38D-BF10D7F41F93}"/>
              </a:ext>
            </a:extLst>
          </p:cNvPr>
          <p:cNvSpPr txBox="1"/>
          <p:nvPr/>
        </p:nvSpPr>
        <p:spPr>
          <a:xfrm>
            <a:off x="495300" y="1018493"/>
            <a:ext cx="98418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La </a:t>
            </a:r>
            <a:r>
              <a:rPr lang="fr-FR" sz="1600" dirty="0" err="1"/>
              <a:t>perfezione</a:t>
            </a:r>
            <a:r>
              <a:rPr lang="fr-FR" sz="1600" dirty="0"/>
              <a:t> </a:t>
            </a:r>
            <a:r>
              <a:rPr lang="fr-FR" sz="1600" dirty="0" err="1"/>
              <a:t>strutturale</a:t>
            </a:r>
            <a:r>
              <a:rPr lang="fr-FR" sz="1600" dirty="0"/>
              <a:t> </a:t>
            </a:r>
            <a:r>
              <a:rPr lang="fr-FR" sz="1600" dirty="0" err="1"/>
              <a:t>dell’opera</a:t>
            </a:r>
            <a:r>
              <a:rPr lang="fr-FR" sz="1600" dirty="0"/>
              <a:t> va </a:t>
            </a:r>
            <a:r>
              <a:rPr lang="fr-FR" sz="1600" dirty="0" err="1"/>
              <a:t>letta</a:t>
            </a:r>
            <a:r>
              <a:rPr lang="fr-FR" sz="1600" dirty="0"/>
              <a:t> al di là </a:t>
            </a:r>
            <a:r>
              <a:rPr lang="fr-FR" sz="1600" dirty="0" err="1"/>
              <a:t>della</a:t>
            </a:r>
            <a:r>
              <a:rPr lang="fr-FR" sz="1600" dirty="0"/>
              <a:t> sua </a:t>
            </a:r>
            <a:r>
              <a:rPr lang="fr-FR" sz="1600" dirty="0" err="1"/>
              <a:t>bellezza</a:t>
            </a:r>
            <a:r>
              <a:rPr lang="fr-FR" sz="1600" dirty="0"/>
              <a:t> </a:t>
            </a:r>
            <a:r>
              <a:rPr lang="fr-FR" sz="1600" dirty="0" err="1"/>
              <a:t>estetica</a:t>
            </a:r>
            <a:r>
              <a:rPr lang="fr-FR" sz="1600" dirty="0"/>
              <a:t>:</a:t>
            </a:r>
          </a:p>
          <a:p>
            <a:endParaRPr lang="fr-FR" sz="1600" dirty="0"/>
          </a:p>
          <a:p>
            <a:r>
              <a:rPr lang="fr-FR" sz="1600" b="1" dirty="0">
                <a:highlight>
                  <a:srgbClr val="FFFF00"/>
                </a:highlight>
              </a:rPr>
              <a:t>La </a:t>
            </a:r>
            <a:r>
              <a:rPr lang="fr-FR" sz="1600" b="1" dirty="0" err="1">
                <a:highlight>
                  <a:srgbClr val="FFFF00"/>
                </a:highlight>
              </a:rPr>
              <a:t>struttura</a:t>
            </a:r>
            <a:r>
              <a:rPr lang="fr-FR" sz="1600" b="1" dirty="0">
                <a:highlight>
                  <a:srgbClr val="FFFF00"/>
                </a:highlight>
              </a:rPr>
              <a:t> </a:t>
            </a:r>
            <a:r>
              <a:rPr lang="fr-FR" sz="1600" b="1" dirty="0" err="1">
                <a:highlight>
                  <a:srgbClr val="FFFF00"/>
                </a:highlight>
              </a:rPr>
              <a:t>rivela</a:t>
            </a:r>
            <a:r>
              <a:rPr lang="fr-FR" sz="1600" b="1" dirty="0">
                <a:highlight>
                  <a:srgbClr val="FFFF00"/>
                </a:highlight>
              </a:rPr>
              <a:t> la matrice </a:t>
            </a:r>
            <a:r>
              <a:rPr lang="fr-FR" sz="1600" b="1" dirty="0" err="1">
                <a:highlight>
                  <a:srgbClr val="FFFF00"/>
                </a:highlight>
              </a:rPr>
              <a:t>dell’orrore</a:t>
            </a:r>
            <a:r>
              <a:rPr lang="fr-FR" sz="1600" b="1" dirty="0">
                <a:highlight>
                  <a:srgbClr val="FFFF00"/>
                </a:highlight>
              </a:rPr>
              <a:t> </a:t>
            </a:r>
            <a:r>
              <a:rPr lang="fr-FR" sz="1600" b="1" dirty="0" err="1">
                <a:highlight>
                  <a:srgbClr val="FFFF00"/>
                </a:highlight>
              </a:rPr>
              <a:t>che</a:t>
            </a:r>
            <a:r>
              <a:rPr lang="fr-FR" sz="1600" b="1" dirty="0">
                <a:highlight>
                  <a:srgbClr val="FFFF00"/>
                </a:highlight>
              </a:rPr>
              <a:t> il </a:t>
            </a:r>
            <a:r>
              <a:rPr lang="fr-FR" sz="1600" b="1" dirty="0" err="1">
                <a:highlight>
                  <a:srgbClr val="FFFF00"/>
                </a:highlight>
              </a:rPr>
              <a:t>narratore</a:t>
            </a:r>
            <a:r>
              <a:rPr lang="fr-FR" sz="1600" b="1" dirty="0">
                <a:highlight>
                  <a:srgbClr val="FFFF00"/>
                </a:highlight>
              </a:rPr>
              <a:t> ha </a:t>
            </a:r>
            <a:r>
              <a:rPr lang="fr-FR" sz="1600" b="1" dirty="0" err="1">
                <a:highlight>
                  <a:srgbClr val="FFFF00"/>
                </a:highlight>
              </a:rPr>
              <a:t>voluto</a:t>
            </a:r>
            <a:r>
              <a:rPr lang="fr-FR" sz="1600" b="1" dirty="0">
                <a:highlight>
                  <a:srgbClr val="FFFF00"/>
                </a:highlight>
              </a:rPr>
              <a:t> </a:t>
            </a:r>
            <a:r>
              <a:rPr lang="fr-FR" sz="1600" b="1" dirty="0" err="1">
                <a:highlight>
                  <a:srgbClr val="FFFF00"/>
                </a:highlight>
              </a:rPr>
              <a:t>raccontare</a:t>
            </a:r>
            <a:r>
              <a:rPr lang="fr-FR" sz="1600" b="1" dirty="0">
                <a:highlight>
                  <a:srgbClr val="FFFF00"/>
                </a:highlight>
              </a:rPr>
              <a:t> </a:t>
            </a:r>
            <a:r>
              <a:rPr lang="fr-FR" sz="1600" dirty="0"/>
              <a:t>= </a:t>
            </a:r>
            <a:r>
              <a:rPr lang="fr-FR" sz="1600" dirty="0" err="1"/>
              <a:t>nascita</a:t>
            </a:r>
            <a:r>
              <a:rPr lang="fr-FR" sz="1600" dirty="0"/>
              <a:t> </a:t>
            </a:r>
            <a:r>
              <a:rPr lang="fr-FR" sz="1600" dirty="0" err="1"/>
              <a:t>del</a:t>
            </a:r>
            <a:r>
              <a:rPr lang="fr-FR" sz="1600" dirty="0"/>
              <a:t> </a:t>
            </a:r>
            <a:r>
              <a:rPr lang="fr-FR" sz="1600" dirty="0" err="1"/>
              <a:t>pensiero</a:t>
            </a:r>
            <a:r>
              <a:rPr lang="fr-FR" sz="1600" dirty="0"/>
              <a:t> artistico non </a:t>
            </a:r>
            <a:r>
              <a:rPr lang="fr-FR" sz="1600" dirty="0" err="1"/>
              <a:t>ideologico</a:t>
            </a:r>
            <a:r>
              <a:rPr lang="fr-FR" sz="1600" dirty="0"/>
              <a:t>. </a:t>
            </a:r>
          </a:p>
          <a:p>
            <a:endParaRPr lang="fr-FR" sz="1600" dirty="0"/>
          </a:p>
          <a:p>
            <a:r>
              <a:rPr lang="fr-FR" sz="1600" dirty="0"/>
              <a:t>Le </a:t>
            </a:r>
            <a:r>
              <a:rPr lang="fr-FR" sz="1600" dirty="0" err="1"/>
              <a:t>origini</a:t>
            </a:r>
            <a:r>
              <a:rPr lang="fr-FR" sz="1600" dirty="0"/>
              <a:t> e le cause </a:t>
            </a:r>
            <a:r>
              <a:rPr lang="fr-FR" sz="1600" dirty="0" err="1"/>
              <a:t>del</a:t>
            </a:r>
            <a:r>
              <a:rPr lang="fr-FR" sz="1600" dirty="0"/>
              <a:t> </a:t>
            </a:r>
            <a:r>
              <a:rPr lang="fr-FR" sz="1600" dirty="0" err="1"/>
              <a:t>capovolgimento</a:t>
            </a:r>
            <a:r>
              <a:rPr lang="fr-FR" sz="1600" dirty="0"/>
              <a:t> dei </a:t>
            </a:r>
            <a:r>
              <a:rPr lang="fr-FR" sz="1600" dirty="0" err="1"/>
              <a:t>valori</a:t>
            </a:r>
            <a:r>
              <a:rPr lang="fr-FR" sz="1600" dirty="0"/>
              <a:t> 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b="1" dirty="0"/>
              <a:t>Come Verga </a:t>
            </a:r>
            <a:r>
              <a:rPr lang="fr-FR" sz="1600" b="1" dirty="0" err="1"/>
              <a:t>concepisce</a:t>
            </a:r>
            <a:r>
              <a:rPr lang="fr-FR" sz="1600" b="1" dirty="0"/>
              <a:t> la </a:t>
            </a:r>
            <a:r>
              <a:rPr lang="fr-FR" sz="1600" b="1" dirty="0" err="1"/>
              <a:t>vita</a:t>
            </a:r>
            <a:r>
              <a:rPr lang="fr-FR" sz="1600" b="1" dirty="0"/>
              <a:t> </a:t>
            </a:r>
            <a:r>
              <a:rPr lang="fr-FR" sz="1600" dirty="0"/>
              <a:t>= la </a:t>
            </a:r>
            <a:r>
              <a:rPr lang="fr-FR" sz="1600" dirty="0" err="1"/>
              <a:t>legge</a:t>
            </a:r>
            <a:r>
              <a:rPr lang="fr-FR" sz="1600" dirty="0"/>
              <a:t> </a:t>
            </a:r>
            <a:r>
              <a:rPr lang="fr-FR" sz="1600" dirty="0" err="1"/>
              <a:t>del</a:t>
            </a:r>
            <a:r>
              <a:rPr lang="fr-FR" sz="1600" dirty="0"/>
              <a:t> più forte e l’</a:t>
            </a:r>
            <a:r>
              <a:rPr lang="fr-FR" sz="1600" dirty="0" err="1"/>
              <a:t>individualismo</a:t>
            </a:r>
            <a:r>
              <a:rPr lang="fr-FR" sz="1600" dirty="0"/>
              <a:t> </a:t>
            </a:r>
            <a:r>
              <a:rPr lang="fr-FR" sz="1600" dirty="0" err="1"/>
              <a:t>prevalgono</a:t>
            </a:r>
            <a:r>
              <a:rPr lang="fr-FR" sz="1600" dirty="0"/>
              <a:t> su </a:t>
            </a:r>
            <a:r>
              <a:rPr lang="fr-FR" sz="1600" dirty="0" err="1"/>
              <a:t>tutto</a:t>
            </a:r>
            <a:r>
              <a:rPr lang="fr-FR" sz="1600" dirty="0"/>
              <a:t> e tutti.</a:t>
            </a:r>
          </a:p>
          <a:p>
            <a:endParaRPr lang="fr-FR" sz="1600" dirty="0"/>
          </a:p>
          <a:p>
            <a:r>
              <a:rPr lang="fr-FR" sz="1600" b="1" dirty="0" err="1"/>
              <a:t>Struttura</a:t>
            </a:r>
            <a:r>
              <a:rPr lang="fr-FR" sz="1600" b="1" dirty="0"/>
              <a:t> </a:t>
            </a:r>
            <a:r>
              <a:rPr lang="fr-FR" sz="1600" b="1" dirty="0" err="1"/>
              <a:t>rigida</a:t>
            </a:r>
            <a:r>
              <a:rPr lang="fr-FR" sz="1600" b="1" dirty="0"/>
              <a:t> = senza </a:t>
            </a:r>
            <a:r>
              <a:rPr lang="fr-FR" sz="1600" b="1" dirty="0" err="1"/>
              <a:t>possibilità</a:t>
            </a:r>
            <a:r>
              <a:rPr lang="fr-FR" sz="1600" b="1" dirty="0"/>
              <a:t> di </a:t>
            </a:r>
            <a:r>
              <a:rPr lang="fr-FR" sz="1600" b="1" dirty="0" err="1"/>
              <a:t>cambiamento</a:t>
            </a:r>
            <a:r>
              <a:rPr lang="fr-FR" sz="1600" b="1" dirty="0"/>
              <a:t> ! </a:t>
            </a:r>
          </a:p>
        </p:txBody>
      </p:sp>
    </p:spTree>
    <p:extLst>
      <p:ext uri="{BB962C8B-B14F-4D97-AF65-F5344CB8AC3E}">
        <p14:creationId xmlns:p14="http://schemas.microsoft.com/office/powerpoint/2010/main" val="1825825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979BF9D1-9832-E8D3-759B-2329504DE1DE}"/>
              </a:ext>
            </a:extLst>
          </p:cNvPr>
          <p:cNvSpPr txBox="1"/>
          <p:nvPr/>
        </p:nvSpPr>
        <p:spPr>
          <a:xfrm>
            <a:off x="1526796" y="578840"/>
            <a:ext cx="977317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ROSSO MALPELO </a:t>
            </a:r>
            <a:r>
              <a:rPr lang="fr-FR" dirty="0"/>
              <a:t>(è il primo </a:t>
            </a:r>
            <a:r>
              <a:rPr lang="fr-FR" dirty="0" err="1"/>
              <a:t>racconto</a:t>
            </a:r>
            <a:r>
              <a:rPr lang="fr-FR" dirty="0"/>
              <a:t> di </a:t>
            </a:r>
            <a:r>
              <a:rPr lang="fr-FR" i="1" dirty="0"/>
              <a:t>Vita dei </a:t>
            </a:r>
            <a:r>
              <a:rPr lang="fr-FR" i="1" dirty="0" err="1"/>
              <a:t>Campi</a:t>
            </a:r>
            <a:r>
              <a:rPr lang="fr-FR" i="1" dirty="0"/>
              <a:t> - 1880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 err="1"/>
              <a:t>Pubblicazione</a:t>
            </a:r>
            <a:r>
              <a:rPr lang="fr-FR" b="1" dirty="0"/>
              <a:t> in </a:t>
            </a:r>
            <a:r>
              <a:rPr lang="fr-FR" b="1" dirty="0" err="1"/>
              <a:t>rivista</a:t>
            </a:r>
            <a:r>
              <a:rPr lang="fr-FR" b="1" dirty="0"/>
              <a:t> e in </a:t>
            </a:r>
            <a:r>
              <a:rPr lang="fr-FR" b="1" dirty="0" err="1"/>
              <a:t>quattro</a:t>
            </a:r>
            <a:r>
              <a:rPr lang="fr-FR" b="1" dirty="0"/>
              <a:t> </a:t>
            </a:r>
            <a:r>
              <a:rPr lang="fr-FR" b="1" dirty="0" err="1"/>
              <a:t>puntate</a:t>
            </a:r>
            <a:r>
              <a:rPr lang="fr-FR" b="1" dirty="0"/>
              <a:t> </a:t>
            </a:r>
            <a:r>
              <a:rPr lang="fr-FR" b="1" dirty="0" err="1"/>
              <a:t>del</a:t>
            </a:r>
            <a:r>
              <a:rPr lang="fr-FR" b="1" dirty="0"/>
              <a:t> </a:t>
            </a:r>
            <a:r>
              <a:rPr lang="fr-FR" b="1" dirty="0" err="1"/>
              <a:t>racconto</a:t>
            </a:r>
            <a:r>
              <a:rPr lang="fr-FR" b="1" dirty="0"/>
              <a:t>: in « </a:t>
            </a:r>
            <a:r>
              <a:rPr lang="fr-FR" b="1" dirty="0" err="1"/>
              <a:t>Fanfulla</a:t>
            </a:r>
            <a:r>
              <a:rPr lang="fr-FR" b="1" dirty="0"/>
              <a:t> » (</a:t>
            </a:r>
            <a:r>
              <a:rPr lang="fr-FR" b="1" dirty="0" err="1"/>
              <a:t>quotidiano</a:t>
            </a:r>
            <a:r>
              <a:rPr lang="fr-FR" b="1" dirty="0"/>
              <a:t> di Roma), 2, 3, 4, 5 </a:t>
            </a:r>
            <a:r>
              <a:rPr lang="fr-FR" b="1" dirty="0" err="1"/>
              <a:t>agosto</a:t>
            </a:r>
            <a:r>
              <a:rPr lang="fr-FR" b="1" dirty="0"/>
              <a:t> 1878.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Il </a:t>
            </a:r>
            <a:r>
              <a:rPr lang="fr-FR" dirty="0" err="1"/>
              <a:t>lavoro</a:t>
            </a:r>
            <a:r>
              <a:rPr lang="fr-FR" dirty="0"/>
              <a:t> </a:t>
            </a:r>
            <a:r>
              <a:rPr lang="fr-FR" dirty="0" err="1"/>
              <a:t>dello</a:t>
            </a:r>
            <a:r>
              <a:rPr lang="fr-FR" dirty="0"/>
              <a:t> </a:t>
            </a:r>
            <a:r>
              <a:rPr lang="fr-FR" dirty="0" err="1"/>
              <a:t>scrittore</a:t>
            </a:r>
            <a:r>
              <a:rPr lang="fr-FR" dirty="0"/>
              <a:t> parte da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conoscenza</a:t>
            </a:r>
            <a:r>
              <a:rPr lang="fr-FR" dirty="0"/>
              <a:t> </a:t>
            </a:r>
            <a:r>
              <a:rPr lang="fr-FR" dirty="0" err="1"/>
              <a:t>diretta</a:t>
            </a:r>
            <a:r>
              <a:rPr lang="fr-FR" dirty="0"/>
              <a:t> e ben </a:t>
            </a:r>
            <a:r>
              <a:rPr lang="fr-FR" dirty="0" err="1"/>
              <a:t>documentata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realtà</a:t>
            </a:r>
            <a:r>
              <a:rPr lang="fr-FR" dirty="0"/>
              <a:t> </a:t>
            </a:r>
            <a:r>
              <a:rPr lang="fr-FR" dirty="0" err="1"/>
              <a:t>raccontata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i="1" dirty="0"/>
              <a:t>Rosso Malpelo </a:t>
            </a:r>
            <a:r>
              <a:rPr lang="fr-FR" dirty="0"/>
              <a:t>ha une </a:t>
            </a:r>
            <a:r>
              <a:rPr lang="fr-FR" dirty="0" err="1"/>
              <a:t>genesi</a:t>
            </a:r>
            <a:r>
              <a:rPr lang="fr-FR" dirty="0"/>
              <a:t> « sociale » : </a:t>
            </a:r>
          </a:p>
          <a:p>
            <a:endParaRPr lang="fr-FR" dirty="0"/>
          </a:p>
          <a:p>
            <a:r>
              <a:rPr lang="fr-FR" u="sng" dirty="0"/>
              <a:t>Nello </a:t>
            </a:r>
            <a:r>
              <a:rPr lang="fr-FR" u="sng" dirty="0" err="1"/>
              <a:t>stesso</a:t>
            </a:r>
            <a:r>
              <a:rPr lang="fr-FR" u="sng" dirty="0"/>
              <a:t> </a:t>
            </a:r>
            <a:r>
              <a:rPr lang="fr-FR" u="sng" dirty="0" err="1"/>
              <a:t>periodo</a:t>
            </a:r>
            <a:r>
              <a:rPr lang="fr-FR" u="sng" dirty="0"/>
              <a:t> </a:t>
            </a:r>
            <a:r>
              <a:rPr lang="fr-FR" u="sng" dirty="0" err="1"/>
              <a:t>nel</a:t>
            </a:r>
            <a:r>
              <a:rPr lang="fr-FR" u="sng" dirty="0"/>
              <a:t> </a:t>
            </a:r>
            <a:r>
              <a:rPr lang="fr-FR" u="sng" dirty="0" err="1"/>
              <a:t>Regno</a:t>
            </a:r>
            <a:r>
              <a:rPr lang="fr-FR" u="sng" dirty="0"/>
              <a:t> d’Italia è in corso un </a:t>
            </a:r>
            <a:r>
              <a:rPr lang="fr-FR" u="sng" dirty="0" err="1"/>
              <a:t>dibattito</a:t>
            </a:r>
            <a:r>
              <a:rPr lang="fr-FR" u="sng" dirty="0"/>
              <a:t> </a:t>
            </a:r>
            <a:r>
              <a:rPr lang="fr-FR" u="sng" dirty="0" err="1"/>
              <a:t>sul</a:t>
            </a:r>
            <a:r>
              <a:rPr lang="fr-FR" u="sng" dirty="0"/>
              <a:t> </a:t>
            </a:r>
            <a:r>
              <a:rPr lang="fr-FR" u="sng" dirty="0" err="1"/>
              <a:t>lavoro</a:t>
            </a:r>
            <a:r>
              <a:rPr lang="fr-FR" u="sng" dirty="0"/>
              <a:t> </a:t>
            </a:r>
            <a:r>
              <a:rPr lang="fr-FR" u="sng" dirty="0" err="1"/>
              <a:t>minorile</a:t>
            </a:r>
            <a:endParaRPr lang="fr-FR" u="sng" dirty="0"/>
          </a:p>
          <a:p>
            <a:endParaRPr lang="fr-FR" dirty="0"/>
          </a:p>
          <a:p>
            <a:pPr marL="342900" indent="-342900">
              <a:buAutoNum type="arabicPeriod"/>
            </a:pPr>
            <a:r>
              <a:rPr lang="fr-FR" dirty="0" err="1"/>
              <a:t>Nel</a:t>
            </a:r>
            <a:r>
              <a:rPr lang="fr-FR" dirty="0"/>
              <a:t> 1877 Agostino Depretis (capo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governo</a:t>
            </a:r>
            <a:r>
              <a:rPr lang="fr-FR" dirty="0"/>
              <a:t>, </a:t>
            </a:r>
            <a:r>
              <a:rPr lang="fr-FR" dirty="0" err="1"/>
              <a:t>sinistra</a:t>
            </a:r>
            <a:r>
              <a:rPr lang="fr-FR" dirty="0"/>
              <a:t> </a:t>
            </a:r>
            <a:r>
              <a:rPr lang="fr-FR" dirty="0" err="1"/>
              <a:t>storica</a:t>
            </a:r>
            <a:r>
              <a:rPr lang="fr-FR" dirty="0"/>
              <a:t>) </a:t>
            </a:r>
            <a:r>
              <a:rPr lang="fr-FR" dirty="0" err="1"/>
              <a:t>lancia</a:t>
            </a:r>
            <a:r>
              <a:rPr lang="fr-FR" dirty="0"/>
              <a:t> </a:t>
            </a:r>
            <a:r>
              <a:rPr lang="fr-FR" dirty="0" err="1"/>
              <a:t>un’inchiesta</a:t>
            </a:r>
            <a:r>
              <a:rPr lang="fr-FR" dirty="0"/>
              <a:t> per </a:t>
            </a:r>
            <a:r>
              <a:rPr lang="fr-FR" dirty="0" err="1"/>
              <a:t>indagare</a:t>
            </a:r>
            <a:r>
              <a:rPr lang="fr-FR" dirty="0"/>
              <a:t> </a:t>
            </a:r>
            <a:r>
              <a:rPr lang="fr-FR" dirty="0" err="1"/>
              <a:t>sulle</a:t>
            </a:r>
            <a:r>
              <a:rPr lang="fr-FR" dirty="0"/>
              <a:t> </a:t>
            </a:r>
            <a:r>
              <a:rPr lang="fr-FR" dirty="0" err="1"/>
              <a:t>condizioni</a:t>
            </a:r>
            <a:r>
              <a:rPr lang="fr-FR" dirty="0"/>
              <a:t> di </a:t>
            </a:r>
            <a:r>
              <a:rPr lang="fr-FR" dirty="0" err="1"/>
              <a:t>lavoro</a:t>
            </a:r>
            <a:r>
              <a:rPr lang="fr-FR" dirty="0"/>
              <a:t> delle donne e dei </a:t>
            </a:r>
            <a:r>
              <a:rPr lang="fr-FR" dirty="0" err="1"/>
              <a:t>bambini</a:t>
            </a:r>
            <a:r>
              <a:rPr lang="fr-FR" dirty="0"/>
              <a:t> </a:t>
            </a:r>
            <a:r>
              <a:rPr lang="fr-FR" dirty="0" err="1"/>
              <a:t>nelle</a:t>
            </a:r>
            <a:r>
              <a:rPr lang="fr-FR" dirty="0"/>
              <a:t> </a:t>
            </a:r>
            <a:r>
              <a:rPr lang="fr-FR" dirty="0" err="1"/>
              <a:t>febbriche</a:t>
            </a:r>
            <a:r>
              <a:rPr lang="fr-FR" dirty="0"/>
              <a:t> e </a:t>
            </a:r>
            <a:r>
              <a:rPr lang="fr-FR" dirty="0" err="1"/>
              <a:t>sulla</a:t>
            </a:r>
            <a:r>
              <a:rPr lang="fr-FR" dirty="0"/>
              <a:t> </a:t>
            </a:r>
            <a:r>
              <a:rPr lang="fr-FR" dirty="0" err="1"/>
              <a:t>possibilità</a:t>
            </a:r>
            <a:r>
              <a:rPr lang="fr-FR" dirty="0"/>
              <a:t> di </a:t>
            </a:r>
            <a:r>
              <a:rPr lang="fr-FR" dirty="0" err="1"/>
              <a:t>poter</a:t>
            </a:r>
            <a:r>
              <a:rPr lang="fr-FR" dirty="0"/>
              <a:t> </a:t>
            </a:r>
            <a:r>
              <a:rPr lang="fr-FR" dirty="0" err="1"/>
              <a:t>intervenire</a:t>
            </a:r>
            <a:r>
              <a:rPr lang="fr-FR" dirty="0"/>
              <a:t> con delle </a:t>
            </a:r>
            <a:r>
              <a:rPr lang="fr-FR" dirty="0" err="1"/>
              <a:t>nuove</a:t>
            </a:r>
            <a:r>
              <a:rPr lang="fr-FR" dirty="0"/>
              <a:t> </a:t>
            </a:r>
            <a:r>
              <a:rPr lang="fr-FR" dirty="0" err="1"/>
              <a:t>leggi</a:t>
            </a:r>
            <a:r>
              <a:rPr lang="fr-FR" dirty="0"/>
              <a:t>. </a:t>
            </a:r>
          </a:p>
          <a:p>
            <a:pPr marL="342900" indent="-342900">
              <a:buAutoNum type="arabicPeriod"/>
            </a:pPr>
            <a:endParaRPr lang="fr-FR" dirty="0"/>
          </a:p>
          <a:p>
            <a:r>
              <a:rPr lang="fr-FR" dirty="0"/>
              <a:t>2. </a:t>
            </a:r>
            <a:r>
              <a:rPr lang="fr-FR" dirty="0" err="1"/>
              <a:t>Nel</a:t>
            </a:r>
            <a:r>
              <a:rPr lang="fr-FR" dirty="0"/>
              <a:t> 1879 la </a:t>
            </a:r>
            <a:r>
              <a:rPr lang="fr-FR" dirty="0" err="1"/>
              <a:t>sinistra</a:t>
            </a:r>
            <a:r>
              <a:rPr lang="fr-FR" dirty="0"/>
              <a:t> </a:t>
            </a:r>
            <a:r>
              <a:rPr lang="fr-FR" dirty="0" err="1"/>
              <a:t>propone</a:t>
            </a:r>
            <a:r>
              <a:rPr lang="fr-FR" dirty="0"/>
              <a:t> un </a:t>
            </a:r>
            <a:r>
              <a:rPr lang="fr-FR" dirty="0" err="1"/>
              <a:t>diegno</a:t>
            </a:r>
            <a:r>
              <a:rPr lang="fr-FR" dirty="0"/>
              <a:t> di </a:t>
            </a:r>
            <a:r>
              <a:rPr lang="fr-FR" dirty="0" err="1"/>
              <a:t>legge</a:t>
            </a:r>
            <a:r>
              <a:rPr lang="fr-FR" dirty="0"/>
              <a:t> </a:t>
            </a:r>
            <a:r>
              <a:rPr lang="fr-FR" dirty="0" err="1"/>
              <a:t>sugli</a:t>
            </a:r>
            <a:r>
              <a:rPr lang="fr-FR" dirty="0"/>
              <a:t> </a:t>
            </a:r>
            <a:r>
              <a:rPr lang="fr-FR" dirty="0" err="1"/>
              <a:t>stessi</a:t>
            </a:r>
            <a:r>
              <a:rPr lang="fr-FR" dirty="0"/>
              <a:t> </a:t>
            </a:r>
            <a:r>
              <a:rPr lang="fr-FR" dirty="0" err="1"/>
              <a:t>temi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3.  In </a:t>
            </a:r>
            <a:r>
              <a:rPr lang="fr-FR" dirty="0" err="1"/>
              <a:t>risposta</a:t>
            </a:r>
            <a:r>
              <a:rPr lang="fr-FR" dirty="0"/>
              <a:t> anche Depretis </a:t>
            </a:r>
            <a:r>
              <a:rPr lang="fr-FR" dirty="0" err="1"/>
              <a:t>propone</a:t>
            </a:r>
            <a:r>
              <a:rPr lang="fr-FR" dirty="0"/>
              <a:t> un </a:t>
            </a:r>
            <a:r>
              <a:rPr lang="fr-FR" dirty="0" err="1"/>
              <a:t>disegno</a:t>
            </a:r>
            <a:r>
              <a:rPr lang="fr-FR" dirty="0"/>
              <a:t> di </a:t>
            </a:r>
            <a:r>
              <a:rPr lang="fr-FR" dirty="0" err="1"/>
              <a:t>legge</a:t>
            </a:r>
            <a:r>
              <a:rPr lang="fr-FR" dirty="0"/>
              <a:t>. Il </a:t>
            </a:r>
            <a:r>
              <a:rPr lang="fr-FR" dirty="0" err="1"/>
              <a:t>dibattito</a:t>
            </a:r>
            <a:r>
              <a:rPr lang="fr-FR" dirty="0"/>
              <a:t> </a:t>
            </a:r>
            <a:r>
              <a:rPr lang="fr-FR" dirty="0" err="1"/>
              <a:t>incontra</a:t>
            </a:r>
            <a:r>
              <a:rPr lang="fr-FR" dirty="0"/>
              <a:t>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ostacoli</a:t>
            </a:r>
            <a:r>
              <a:rPr lang="fr-FR" dirty="0"/>
              <a:t> e si </a:t>
            </a:r>
            <a:r>
              <a:rPr lang="fr-FR" dirty="0" err="1"/>
              <a:t>concluderà</a:t>
            </a:r>
            <a:r>
              <a:rPr lang="fr-FR" dirty="0"/>
              <a:t> </a:t>
            </a:r>
            <a:r>
              <a:rPr lang="fr-FR" dirty="0" err="1"/>
              <a:t>solamente</a:t>
            </a:r>
            <a:r>
              <a:rPr lang="fr-FR" dirty="0"/>
              <a:t> </a:t>
            </a:r>
            <a:r>
              <a:rPr lang="fr-FR" dirty="0" err="1"/>
              <a:t>nel</a:t>
            </a:r>
            <a:r>
              <a:rPr lang="fr-FR" dirty="0"/>
              <a:t> 1886. </a:t>
            </a:r>
          </a:p>
        </p:txBody>
      </p:sp>
    </p:spTree>
    <p:extLst>
      <p:ext uri="{BB962C8B-B14F-4D97-AF65-F5344CB8AC3E}">
        <p14:creationId xmlns:p14="http://schemas.microsoft.com/office/powerpoint/2010/main" val="186583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389D8D-8BFB-9C53-9859-6382C9856A97}"/>
              </a:ext>
            </a:extLst>
          </p:cNvPr>
          <p:cNvSpPr txBox="1"/>
          <p:nvPr/>
        </p:nvSpPr>
        <p:spPr>
          <a:xfrm>
            <a:off x="1015068" y="939567"/>
            <a:ext cx="97060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A </a:t>
            </a:r>
            <a:r>
              <a:rPr lang="fr-FR" dirty="0" err="1"/>
              <a:t>fare</a:t>
            </a:r>
            <a:r>
              <a:rPr lang="fr-FR" dirty="0"/>
              <a:t> </a:t>
            </a:r>
            <a:r>
              <a:rPr lang="fr-FR" dirty="0" err="1"/>
              <a:t>resistenza</a:t>
            </a:r>
            <a:r>
              <a:rPr lang="fr-FR" dirty="0"/>
              <a:t> sono in </a:t>
            </a:r>
            <a:r>
              <a:rPr lang="fr-FR" dirty="0" err="1"/>
              <a:t>particolere</a:t>
            </a:r>
            <a:r>
              <a:rPr lang="fr-FR" dirty="0"/>
              <a:t> i </a:t>
            </a:r>
            <a:r>
              <a:rPr lang="fr-FR" dirty="0" err="1"/>
              <a:t>padroni</a:t>
            </a:r>
            <a:r>
              <a:rPr lang="fr-FR" dirty="0"/>
              <a:t> delle cave di </a:t>
            </a:r>
            <a:r>
              <a:rPr lang="fr-FR" dirty="0" err="1"/>
              <a:t>zolfo</a:t>
            </a:r>
            <a:r>
              <a:rPr lang="fr-FR" dirty="0"/>
              <a:t>: </a:t>
            </a:r>
          </a:p>
          <a:p>
            <a:endParaRPr lang="fr-FR" dirty="0"/>
          </a:p>
          <a:p>
            <a:r>
              <a:rPr lang="fr-FR" dirty="0"/>
              <a:t>- Le cave sono basse e il </a:t>
            </a:r>
            <a:r>
              <a:rPr lang="fr-FR" dirty="0" err="1"/>
              <a:t>lavoro</a:t>
            </a:r>
            <a:r>
              <a:rPr lang="fr-FR" dirty="0"/>
              <a:t> dei </a:t>
            </a:r>
            <a:r>
              <a:rPr lang="fr-FR" dirty="0" err="1"/>
              <a:t>bambini</a:t>
            </a:r>
            <a:r>
              <a:rPr lang="fr-FR" dirty="0"/>
              <a:t> (a causa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loro</a:t>
            </a:r>
            <a:r>
              <a:rPr lang="fr-FR" dirty="0"/>
              <a:t> </a:t>
            </a:r>
            <a:r>
              <a:rPr lang="fr-FR" dirty="0" err="1"/>
              <a:t>piccola</a:t>
            </a:r>
            <a:r>
              <a:rPr lang="fr-FR" dirty="0"/>
              <a:t> </a:t>
            </a:r>
            <a:r>
              <a:rPr lang="fr-FR" dirty="0" err="1"/>
              <a:t>statura</a:t>
            </a:r>
            <a:r>
              <a:rPr lang="fr-FR" dirty="0"/>
              <a:t> è </a:t>
            </a:r>
            <a:r>
              <a:rPr lang="fr-FR" dirty="0" err="1"/>
              <a:t>indispensabile</a:t>
            </a:r>
            <a:r>
              <a:rPr lang="fr-FR" dirty="0"/>
              <a:t>)</a:t>
            </a:r>
          </a:p>
          <a:p>
            <a:r>
              <a:rPr lang="fr-FR" dirty="0"/>
              <a:t>Una </a:t>
            </a:r>
            <a:r>
              <a:rPr lang="fr-FR" dirty="0" err="1"/>
              <a:t>ristrutturazione</a:t>
            </a:r>
            <a:r>
              <a:rPr lang="fr-FR" dirty="0"/>
              <a:t> delle cave </a:t>
            </a:r>
            <a:r>
              <a:rPr lang="fr-FR" dirty="0" err="1"/>
              <a:t>sarebbe</a:t>
            </a:r>
            <a:r>
              <a:rPr lang="fr-FR" dirty="0"/>
              <a:t> stata </a:t>
            </a:r>
            <a:r>
              <a:rPr lang="fr-FR" dirty="0" err="1"/>
              <a:t>troppo</a:t>
            </a:r>
            <a:r>
              <a:rPr lang="fr-FR" dirty="0"/>
              <a:t> </a:t>
            </a:r>
            <a:r>
              <a:rPr lang="fr-FR" dirty="0" err="1"/>
              <a:t>costosa</a:t>
            </a:r>
            <a:r>
              <a:rPr lang="fr-FR" dirty="0"/>
              <a:t> per i </a:t>
            </a:r>
            <a:r>
              <a:rPr lang="fr-FR" dirty="0" err="1"/>
              <a:t>padroni</a:t>
            </a:r>
            <a:r>
              <a:rPr lang="fr-FR" dirty="0"/>
              <a:t>.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Si </a:t>
            </a:r>
            <a:r>
              <a:rPr lang="fr-FR" dirty="0" err="1"/>
              <a:t>oppongono</a:t>
            </a:r>
            <a:r>
              <a:rPr lang="fr-FR" dirty="0"/>
              <a:t>  anche alla </a:t>
            </a:r>
            <a:r>
              <a:rPr lang="fr-FR" dirty="0" err="1"/>
              <a:t>diminuzione</a:t>
            </a:r>
            <a:r>
              <a:rPr lang="fr-FR" dirty="0"/>
              <a:t> </a:t>
            </a:r>
            <a:r>
              <a:rPr lang="fr-FR" dirty="0" err="1"/>
              <a:t>dell’orario</a:t>
            </a:r>
            <a:r>
              <a:rPr lang="fr-FR" dirty="0"/>
              <a:t> di </a:t>
            </a:r>
            <a:r>
              <a:rPr lang="fr-FR" dirty="0" err="1"/>
              <a:t>lavoro</a:t>
            </a:r>
            <a:r>
              <a:rPr lang="fr-FR" dirty="0"/>
              <a:t> (da 12 a 8) e </a:t>
            </a:r>
            <a:r>
              <a:rPr lang="fr-FR" dirty="0" err="1"/>
              <a:t>all’aumento</a:t>
            </a:r>
            <a:r>
              <a:rPr lang="fr-FR" dirty="0"/>
              <a:t> </a:t>
            </a:r>
            <a:r>
              <a:rPr lang="fr-FR" dirty="0" err="1"/>
              <a:t>dell’età</a:t>
            </a:r>
            <a:r>
              <a:rPr lang="fr-FR" dirty="0"/>
              <a:t> minima per </a:t>
            </a:r>
            <a:r>
              <a:rPr lang="fr-FR" dirty="0" err="1"/>
              <a:t>poter</a:t>
            </a:r>
            <a:r>
              <a:rPr lang="fr-FR" dirty="0"/>
              <a:t> </a:t>
            </a:r>
            <a:r>
              <a:rPr lang="fr-FR" dirty="0" err="1"/>
              <a:t>lavorare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Si insiste anche </a:t>
            </a:r>
            <a:r>
              <a:rPr lang="fr-FR" dirty="0" err="1"/>
              <a:t>sulla</a:t>
            </a:r>
            <a:r>
              <a:rPr lang="fr-FR" dirty="0"/>
              <a:t> </a:t>
            </a:r>
            <a:r>
              <a:rPr lang="fr-FR" dirty="0" err="1"/>
              <a:t>necessità</a:t>
            </a:r>
            <a:r>
              <a:rPr lang="fr-FR" dirty="0"/>
              <a:t> delle </a:t>
            </a:r>
            <a:r>
              <a:rPr lang="fr-FR" dirty="0" err="1"/>
              <a:t>famiglie</a:t>
            </a:r>
            <a:r>
              <a:rPr lang="fr-FR" dirty="0"/>
              <a:t> di </a:t>
            </a:r>
            <a:r>
              <a:rPr lang="fr-FR" dirty="0" err="1"/>
              <a:t>dover</a:t>
            </a:r>
            <a:r>
              <a:rPr lang="fr-FR" dirty="0"/>
              <a:t> </a:t>
            </a:r>
            <a:r>
              <a:rPr lang="fr-FR" dirty="0" err="1"/>
              <a:t>guadagnare</a:t>
            </a:r>
            <a:r>
              <a:rPr lang="fr-FR" dirty="0"/>
              <a:t> dal </a:t>
            </a:r>
            <a:r>
              <a:rPr lang="fr-FR" dirty="0" err="1"/>
              <a:t>lavoro</a:t>
            </a:r>
            <a:r>
              <a:rPr lang="fr-FR" dirty="0"/>
              <a:t> dei </a:t>
            </a:r>
            <a:r>
              <a:rPr lang="fr-FR" dirty="0" err="1"/>
              <a:t>figli</a:t>
            </a:r>
            <a:r>
              <a:rPr lang="fr-FR" dirty="0"/>
              <a:t> </a:t>
            </a:r>
            <a:r>
              <a:rPr lang="fr-FR" dirty="0" err="1"/>
              <a:t>minorenni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20256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1DA2BD-0EC2-977F-F8B8-EB0E57A646A8}"/>
              </a:ext>
            </a:extLst>
          </p:cNvPr>
          <p:cNvSpPr txBox="1"/>
          <p:nvPr/>
        </p:nvSpPr>
        <p:spPr>
          <a:xfrm>
            <a:off x="1098958" y="604007"/>
            <a:ext cx="998289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 </a:t>
            </a:r>
            <a:r>
              <a:rPr lang="fr-FR" dirty="0" err="1"/>
              <a:t>testo</a:t>
            </a:r>
            <a:r>
              <a:rPr lang="fr-FR" dirty="0"/>
              <a:t> </a:t>
            </a:r>
            <a:r>
              <a:rPr lang="fr-FR" dirty="0" err="1"/>
              <a:t>chiave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genesi</a:t>
            </a:r>
            <a:r>
              <a:rPr lang="fr-FR" dirty="0"/>
              <a:t> di </a:t>
            </a:r>
            <a:r>
              <a:rPr lang="fr-FR" i="1" dirty="0"/>
              <a:t>Rosso Malpelo:</a:t>
            </a:r>
          </a:p>
          <a:p>
            <a:endParaRPr lang="fr-FR" i="1" dirty="0"/>
          </a:p>
          <a:p>
            <a:r>
              <a:rPr lang="fr-FR" b="1" i="1" dirty="0"/>
              <a:t>L’</a:t>
            </a:r>
            <a:r>
              <a:rPr lang="fr-FR" b="1" i="1" dirty="0" err="1"/>
              <a:t>inchiesta</a:t>
            </a:r>
            <a:r>
              <a:rPr lang="fr-FR" b="1" i="1" dirty="0"/>
              <a:t> in </a:t>
            </a:r>
            <a:r>
              <a:rPr lang="fr-FR" b="1" i="1" dirty="0" err="1"/>
              <a:t>Sicilia</a:t>
            </a:r>
            <a:r>
              <a:rPr lang="fr-FR" b="1" i="1" dirty="0"/>
              <a:t> </a:t>
            </a:r>
            <a:r>
              <a:rPr lang="fr-FR" dirty="0"/>
              <a:t>(1876) di Leopoldo Franchetti e Sidney </a:t>
            </a:r>
            <a:r>
              <a:rPr lang="fr-FR" dirty="0" err="1"/>
              <a:t>Sonnino</a:t>
            </a:r>
            <a:r>
              <a:rPr lang="fr-FR" dirty="0"/>
              <a:t>. </a:t>
            </a:r>
          </a:p>
          <a:p>
            <a:endParaRPr lang="fr-FR" i="1" dirty="0"/>
          </a:p>
          <a:p>
            <a:r>
              <a:rPr lang="fr-FR" dirty="0" err="1"/>
              <a:t>Temi</a:t>
            </a:r>
            <a:r>
              <a:rPr lang="fr-FR" dirty="0"/>
              <a:t> </a:t>
            </a:r>
            <a:r>
              <a:rPr lang="fr-FR" dirty="0" err="1"/>
              <a:t>abbordati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dirty="0" err="1"/>
              <a:t>Contadini</a:t>
            </a:r>
            <a:endParaRPr lang="fr-FR" dirty="0"/>
          </a:p>
          <a:p>
            <a:r>
              <a:rPr lang="fr-FR" dirty="0"/>
              <a:t>-</a:t>
            </a:r>
            <a:r>
              <a:rPr lang="fr-FR" dirty="0" err="1"/>
              <a:t>Pastori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Il </a:t>
            </a:r>
            <a:r>
              <a:rPr lang="fr-FR" dirty="0" err="1"/>
              <a:t>latifondo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</a:t>
            </a:r>
            <a:r>
              <a:rPr lang="fr-FR" dirty="0" err="1"/>
              <a:t>proprietà</a:t>
            </a:r>
            <a:r>
              <a:rPr lang="fr-FR" dirty="0"/>
              <a:t> </a:t>
            </a:r>
            <a:r>
              <a:rPr lang="fr-FR" dirty="0" err="1"/>
              <a:t>ecclesiastica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</a:t>
            </a:r>
            <a:r>
              <a:rPr lang="fr-FR" dirty="0" err="1"/>
              <a:t>violena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società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La mafia</a:t>
            </a:r>
          </a:p>
          <a:p>
            <a:pPr marL="285750" indent="-285750">
              <a:buFontTx/>
              <a:buChar char="-"/>
            </a:pPr>
            <a:r>
              <a:rPr lang="fr-FR" dirty="0"/>
              <a:t>Il </a:t>
            </a:r>
            <a:r>
              <a:rPr lang="fr-FR" dirty="0" err="1"/>
              <a:t>brigantaggio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I </a:t>
            </a:r>
            <a:r>
              <a:rPr lang="fr-FR" dirty="0" err="1"/>
              <a:t>rapporti</a:t>
            </a:r>
            <a:r>
              <a:rPr lang="fr-FR" dirty="0"/>
              <a:t> tra il </a:t>
            </a:r>
            <a:r>
              <a:rPr lang="fr-FR" dirty="0" err="1"/>
              <a:t>Siciliano</a:t>
            </a:r>
            <a:r>
              <a:rPr lang="fr-FR" dirty="0"/>
              <a:t> e i </a:t>
            </a:r>
            <a:r>
              <a:rPr lang="fr-FR" dirty="0" err="1"/>
              <a:t>diversi</a:t>
            </a:r>
            <a:r>
              <a:rPr lang="fr-FR" dirty="0"/>
              <a:t> </a:t>
            </a:r>
            <a:r>
              <a:rPr lang="fr-FR" dirty="0" err="1"/>
              <a:t>poteri</a:t>
            </a:r>
            <a:endParaRPr lang="fr-FR" dirty="0"/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Ultimo </a:t>
            </a:r>
            <a:r>
              <a:rPr lang="fr-FR" dirty="0" err="1"/>
              <a:t>capitolo</a:t>
            </a:r>
            <a:r>
              <a:rPr lang="fr-FR" dirty="0"/>
              <a:t>: </a:t>
            </a:r>
          </a:p>
          <a:p>
            <a:r>
              <a:rPr lang="fr-FR" b="1" i="1" dirty="0"/>
              <a:t>Il </a:t>
            </a:r>
            <a:r>
              <a:rPr lang="fr-FR" b="1" i="1" dirty="0" err="1"/>
              <a:t>lavoro</a:t>
            </a:r>
            <a:r>
              <a:rPr lang="fr-FR" b="1" i="1" dirty="0"/>
              <a:t> dei </a:t>
            </a:r>
            <a:r>
              <a:rPr lang="fr-FR" b="1" i="1" dirty="0" err="1"/>
              <a:t>fanciulli</a:t>
            </a:r>
            <a:r>
              <a:rPr lang="fr-FR" b="1" i="1" dirty="0"/>
              <a:t> </a:t>
            </a:r>
            <a:r>
              <a:rPr lang="fr-FR" b="1" i="1" dirty="0" err="1"/>
              <a:t>nelle</a:t>
            </a:r>
            <a:r>
              <a:rPr lang="fr-FR" b="1" i="1" dirty="0"/>
              <a:t> </a:t>
            </a:r>
            <a:r>
              <a:rPr lang="fr-FR" b="1" i="1" dirty="0" err="1"/>
              <a:t>zolfatare</a:t>
            </a:r>
            <a:r>
              <a:rPr lang="fr-FR" b="1" i="1" dirty="0"/>
              <a:t> </a:t>
            </a:r>
            <a:r>
              <a:rPr lang="fr-FR" b="1" i="1" dirty="0" err="1"/>
              <a:t>siciliane</a:t>
            </a:r>
            <a:r>
              <a:rPr lang="fr-FR" b="1" i="1" dirty="0"/>
              <a:t> = (influente per la </a:t>
            </a:r>
            <a:r>
              <a:rPr lang="fr-FR" b="1" i="1" dirty="0" err="1"/>
              <a:t>scrittura</a:t>
            </a:r>
            <a:r>
              <a:rPr lang="fr-FR" b="1" i="1" dirty="0"/>
              <a:t> di Rosso Malpelo)</a:t>
            </a:r>
          </a:p>
          <a:p>
            <a:r>
              <a:rPr lang="fr-FR" b="1" i="1" dirty="0"/>
              <a:t>« CARRIERE DE SOUFFRE »</a:t>
            </a:r>
          </a:p>
        </p:txBody>
      </p:sp>
    </p:spTree>
    <p:extLst>
      <p:ext uri="{BB962C8B-B14F-4D97-AF65-F5344CB8AC3E}">
        <p14:creationId xmlns:p14="http://schemas.microsoft.com/office/powerpoint/2010/main" val="389711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8B7FF51-30D9-9B29-BB1E-4BF9863BC309}"/>
              </a:ext>
            </a:extLst>
          </p:cNvPr>
          <p:cNvSpPr txBox="1"/>
          <p:nvPr/>
        </p:nvSpPr>
        <p:spPr>
          <a:xfrm>
            <a:off x="629174" y="746620"/>
            <a:ext cx="999128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highlight>
                  <a:srgbClr val="FFFF00"/>
                </a:highlight>
              </a:rPr>
              <a:t>Cit</a:t>
            </a:r>
            <a:r>
              <a:rPr lang="fr-FR" dirty="0">
                <a:highlight>
                  <a:srgbClr val="FFFF00"/>
                </a:highlight>
              </a:rPr>
              <a:t>. L’</a:t>
            </a:r>
            <a:r>
              <a:rPr lang="fr-FR" dirty="0" err="1">
                <a:highlight>
                  <a:srgbClr val="FFFF00"/>
                </a:highlight>
              </a:rPr>
              <a:t>Inchiesta</a:t>
            </a:r>
            <a:r>
              <a:rPr lang="fr-FR" dirty="0">
                <a:highlight>
                  <a:srgbClr val="FFFF00"/>
                </a:highlight>
              </a:rPr>
              <a:t> in </a:t>
            </a:r>
            <a:r>
              <a:rPr lang="fr-FR" dirty="0" err="1">
                <a:highlight>
                  <a:srgbClr val="FFFF00"/>
                </a:highlight>
              </a:rPr>
              <a:t>Sicilia</a:t>
            </a:r>
            <a:r>
              <a:rPr lang="fr-FR" dirty="0">
                <a:highlight>
                  <a:srgbClr val="FFFF00"/>
                </a:highlight>
              </a:rPr>
              <a:t> p. 9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4FD92FE4-972B-12C0-ECD7-F549046F0AE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85983" y="1182848"/>
          <a:ext cx="8464696" cy="5201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175" imgH="2856999" progId="Acrobat.Document.DC">
                  <p:embed/>
                </p:oleObj>
              </mc:Choice>
              <mc:Fallback>
                <p:oleObj name="Acrobat Document" r:id="rId2" imgW="4663175" imgH="2856999" progId="Acrobat.Document.DC">
                  <p:embed/>
                  <p:pic>
                    <p:nvPicPr>
                      <p:cNvPr id="3" name="Oggetto 2">
                        <a:extLst>
                          <a:ext uri="{FF2B5EF4-FFF2-40B4-BE49-F238E27FC236}">
                            <a16:creationId xmlns:a16="http://schemas.microsoft.com/office/drawing/2014/main" id="{4FD92FE4-972B-12C0-ECD7-F549046F0AE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85983" y="1182848"/>
                        <a:ext cx="8464696" cy="52011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7235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6AA0F28-F0F3-960F-71C6-DF4460D9A09B}"/>
              </a:ext>
            </a:extLst>
          </p:cNvPr>
          <p:cNvSpPr txBox="1"/>
          <p:nvPr/>
        </p:nvSpPr>
        <p:spPr>
          <a:xfrm>
            <a:off x="1442906" y="738231"/>
            <a:ext cx="950472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Temi</a:t>
            </a:r>
            <a:r>
              <a:rPr lang="fr-FR" b="1" dirty="0"/>
              <a:t> </a:t>
            </a:r>
            <a:r>
              <a:rPr lang="fr-FR" b="1" dirty="0" err="1"/>
              <a:t>dell’Inchiesta</a:t>
            </a:r>
            <a:r>
              <a:rPr lang="fr-FR" b="1" dirty="0"/>
              <a:t> </a:t>
            </a:r>
            <a:r>
              <a:rPr lang="fr-FR" b="1" dirty="0" err="1"/>
              <a:t>ripresi</a:t>
            </a:r>
            <a:r>
              <a:rPr lang="fr-FR" b="1" dirty="0"/>
              <a:t> da Verga: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 L’</a:t>
            </a:r>
            <a:r>
              <a:rPr lang="fr-FR" dirty="0" err="1"/>
              <a:t>orfano</a:t>
            </a:r>
            <a:r>
              <a:rPr lang="fr-FR" dirty="0"/>
              <a:t> è </a:t>
            </a:r>
            <a:r>
              <a:rPr lang="fr-FR" dirty="0" err="1"/>
              <a:t>trattato</a:t>
            </a:r>
            <a:r>
              <a:rPr lang="fr-FR" dirty="0"/>
              <a:t> </a:t>
            </a:r>
            <a:r>
              <a:rPr lang="fr-FR" dirty="0" err="1"/>
              <a:t>peggio</a:t>
            </a:r>
            <a:endParaRPr lang="fr-FR" dirty="0"/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Malattie</a:t>
            </a:r>
            <a:r>
              <a:rPr lang="fr-FR" dirty="0"/>
              <a:t> e morte dei </a:t>
            </a:r>
            <a:r>
              <a:rPr lang="fr-FR" dirty="0" err="1"/>
              <a:t>bambini</a:t>
            </a:r>
            <a:r>
              <a:rPr lang="fr-FR" dirty="0"/>
              <a:t> </a:t>
            </a:r>
            <a:r>
              <a:rPr lang="fr-FR" dirty="0" err="1"/>
              <a:t>lavoratori</a:t>
            </a:r>
            <a:endParaRPr lang="fr-FR" dirty="0"/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Rietro</a:t>
            </a:r>
            <a:r>
              <a:rPr lang="fr-FR" dirty="0"/>
              <a:t> a casa il </a:t>
            </a:r>
            <a:r>
              <a:rPr lang="fr-FR" dirty="0" err="1"/>
              <a:t>sabato</a:t>
            </a:r>
            <a:r>
              <a:rPr lang="fr-FR" dirty="0"/>
              <a:t> e </a:t>
            </a:r>
            <a:r>
              <a:rPr lang="fr-FR" dirty="0" err="1"/>
              <a:t>pasti</a:t>
            </a:r>
            <a:r>
              <a:rPr lang="fr-FR" dirty="0"/>
              <a:t> </a:t>
            </a:r>
            <a:r>
              <a:rPr lang="fr-FR" dirty="0" err="1"/>
              <a:t>costituiti</a:t>
            </a:r>
            <a:r>
              <a:rPr lang="fr-FR" dirty="0"/>
              <a:t> </a:t>
            </a:r>
            <a:r>
              <a:rPr lang="fr-FR" dirty="0" err="1"/>
              <a:t>solamente</a:t>
            </a:r>
            <a:r>
              <a:rPr lang="fr-FR" dirty="0"/>
              <a:t> da pane 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err="1"/>
              <a:t>Paga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varia a seconda delle </a:t>
            </a:r>
            <a:r>
              <a:rPr lang="fr-FR" dirty="0" err="1"/>
              <a:t>condizioni</a:t>
            </a:r>
            <a:r>
              <a:rPr lang="fr-FR" dirty="0"/>
              <a:t> </a:t>
            </a:r>
            <a:r>
              <a:rPr lang="fr-FR" dirty="0" err="1"/>
              <a:t>familiari</a:t>
            </a:r>
            <a:r>
              <a:rPr lang="fr-FR" dirty="0"/>
              <a:t> e </a:t>
            </a:r>
            <a:r>
              <a:rPr lang="fr-FR" dirty="0" err="1"/>
              <a:t>fisiche</a:t>
            </a:r>
            <a:r>
              <a:rPr lang="fr-FR" dirty="0"/>
              <a:t> dei </a:t>
            </a:r>
            <a:r>
              <a:rPr lang="fr-FR" dirty="0" err="1"/>
              <a:t>bambini</a:t>
            </a:r>
            <a:r>
              <a:rPr lang="fr-FR" dirty="0"/>
              <a:t>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Le </a:t>
            </a:r>
            <a:r>
              <a:rPr lang="fr-FR" dirty="0" err="1"/>
              <a:t>morti</a:t>
            </a:r>
            <a:r>
              <a:rPr lang="fr-FR" dirty="0"/>
              <a:t> </a:t>
            </a:r>
            <a:r>
              <a:rPr lang="fr-FR" dirty="0" err="1"/>
              <a:t>bianche</a:t>
            </a:r>
            <a:r>
              <a:rPr lang="fr-FR" dirty="0"/>
              <a:t>.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 err="1"/>
              <a:t>Uso</a:t>
            </a:r>
            <a:r>
              <a:rPr lang="fr-FR" dirty="0"/>
              <a:t> di </a:t>
            </a:r>
            <a:r>
              <a:rPr lang="fr-FR" dirty="0" err="1"/>
              <a:t>termini</a:t>
            </a:r>
            <a:r>
              <a:rPr lang="fr-FR" dirty="0"/>
              <a:t> </a:t>
            </a:r>
            <a:r>
              <a:rPr lang="fr-FR" dirty="0" err="1"/>
              <a:t>tecnici</a:t>
            </a:r>
            <a:r>
              <a:rPr lang="fr-FR" dirty="0"/>
              <a:t> (</a:t>
            </a:r>
            <a:r>
              <a:rPr lang="fr-FR" dirty="0" err="1"/>
              <a:t>cottimo</a:t>
            </a:r>
            <a:r>
              <a:rPr lang="fr-FR" dirty="0"/>
              <a:t>, </a:t>
            </a:r>
            <a:r>
              <a:rPr lang="fr-FR" dirty="0" err="1"/>
              <a:t>cottimante</a:t>
            </a:r>
            <a:r>
              <a:rPr lang="fr-FR" dirty="0"/>
              <a:t>, </a:t>
            </a:r>
            <a:r>
              <a:rPr lang="fr-FR" dirty="0" err="1"/>
              <a:t>ingrottato</a:t>
            </a:r>
            <a:r>
              <a:rPr lang="fr-FR" dirty="0"/>
              <a:t>).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b="1" dirty="0"/>
              <a:t>È </a:t>
            </a:r>
            <a:r>
              <a:rPr lang="fr-FR" b="1" dirty="0" err="1"/>
              <a:t>necessario</a:t>
            </a:r>
            <a:r>
              <a:rPr lang="fr-FR" b="1" dirty="0"/>
              <a:t> </a:t>
            </a:r>
            <a:r>
              <a:rPr lang="fr-FR" b="1" dirty="0" err="1"/>
              <a:t>entrare</a:t>
            </a:r>
            <a:r>
              <a:rPr lang="fr-FR" b="1" dirty="0"/>
              <a:t> </a:t>
            </a:r>
            <a:r>
              <a:rPr lang="fr-FR" b="1" dirty="0" err="1"/>
              <a:t>nell’atmosfera</a:t>
            </a:r>
            <a:r>
              <a:rPr lang="fr-FR" b="1" dirty="0"/>
              <a:t> culturale </a:t>
            </a:r>
            <a:r>
              <a:rPr lang="fr-FR" b="1" dirty="0" err="1"/>
              <a:t>dell’epoca</a:t>
            </a:r>
            <a:r>
              <a:rPr lang="fr-FR" b="1" dirty="0"/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807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E32BBA2-9FF1-4731-F0F0-89E12DD52A0F}"/>
              </a:ext>
            </a:extLst>
          </p:cNvPr>
          <p:cNvSpPr txBox="1"/>
          <p:nvPr/>
        </p:nvSpPr>
        <p:spPr>
          <a:xfrm>
            <a:off x="654341" y="285226"/>
            <a:ext cx="101255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LETTURA DI ALCUNI ESTRATTI SCELTI</a:t>
            </a:r>
          </a:p>
          <a:p>
            <a:endParaRPr lang="fr-FR" dirty="0"/>
          </a:p>
          <a:p>
            <a:r>
              <a:rPr lang="fr-FR" dirty="0"/>
              <a:t>PP. 49-50</a:t>
            </a:r>
          </a:p>
          <a:p>
            <a:endParaRPr lang="fr-FR" dirty="0"/>
          </a:p>
          <a:p>
            <a:r>
              <a:rPr lang="fr-FR" dirty="0"/>
              <a:t>-</a:t>
            </a:r>
            <a:r>
              <a:rPr lang="fr-FR" dirty="0">
                <a:highlight>
                  <a:srgbClr val="FFFF00"/>
                </a:highlight>
              </a:rPr>
              <a:t>La </a:t>
            </a:r>
            <a:r>
              <a:rPr lang="fr-FR" dirty="0" err="1">
                <a:highlight>
                  <a:srgbClr val="FFFF00"/>
                </a:highlight>
              </a:rPr>
              <a:t>struttura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del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discorso</a:t>
            </a:r>
            <a:r>
              <a:rPr lang="fr-FR" dirty="0">
                <a:highlight>
                  <a:srgbClr val="FFFF00"/>
                </a:highlight>
              </a:rPr>
              <a:t> di Verga </a:t>
            </a:r>
            <a:r>
              <a:rPr lang="fr-FR" dirty="0" err="1">
                <a:highlight>
                  <a:srgbClr val="FFFF00"/>
                </a:highlight>
              </a:rPr>
              <a:t>cambia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insieme</a:t>
            </a:r>
            <a:r>
              <a:rPr lang="fr-FR" dirty="0">
                <a:highlight>
                  <a:srgbClr val="FFFF00"/>
                </a:highlight>
              </a:rPr>
              <a:t> al </a:t>
            </a:r>
            <a:r>
              <a:rPr lang="fr-FR" dirty="0" err="1">
                <a:highlight>
                  <a:srgbClr val="FFFF00"/>
                </a:highlight>
              </a:rPr>
              <a:t>suo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pensiero</a:t>
            </a:r>
            <a:r>
              <a:rPr lang="fr-FR" dirty="0">
                <a:highlight>
                  <a:srgbClr val="FFFF00"/>
                </a:highlight>
              </a:rPr>
              <a:t>.</a:t>
            </a:r>
          </a:p>
          <a:p>
            <a:r>
              <a:rPr lang="fr-FR" dirty="0" err="1"/>
              <a:t>Nel</a:t>
            </a:r>
            <a:r>
              <a:rPr lang="fr-FR" dirty="0"/>
              <a:t> Malpelo si assite alla </a:t>
            </a:r>
            <a:r>
              <a:rPr lang="fr-FR" dirty="0" err="1"/>
              <a:t>nascita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narratore</a:t>
            </a:r>
            <a:r>
              <a:rPr lang="fr-FR" dirty="0"/>
              <a:t> </a:t>
            </a:r>
            <a:r>
              <a:rPr lang="fr-FR" dirty="0" err="1"/>
              <a:t>impersonale</a:t>
            </a:r>
            <a:r>
              <a:rPr lang="fr-FR" dirty="0"/>
              <a:t> (</a:t>
            </a:r>
            <a:r>
              <a:rPr lang="fr-FR" dirty="0" err="1"/>
              <a:t>ovvero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verismo</a:t>
            </a:r>
            <a:r>
              <a:rPr lang="fr-FR" dirty="0"/>
              <a:t>) = La voce dominante è </a:t>
            </a:r>
            <a:r>
              <a:rPr lang="fr-FR" dirty="0" err="1"/>
              <a:t>quella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villaggio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considera</a:t>
            </a:r>
            <a:r>
              <a:rPr lang="fr-FR" dirty="0"/>
              <a:t> Malpelo </a:t>
            </a:r>
            <a:r>
              <a:rPr lang="fr-FR" dirty="0" err="1"/>
              <a:t>diverso</a:t>
            </a:r>
            <a:r>
              <a:rPr lang="fr-FR" dirty="0"/>
              <a:t> e </a:t>
            </a:r>
            <a:r>
              <a:rPr lang="fr-FR" dirty="0" err="1"/>
              <a:t>cattivo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Esclusione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diverso</a:t>
            </a:r>
            <a:r>
              <a:rPr lang="fr-FR" dirty="0"/>
              <a:t>, </a:t>
            </a:r>
            <a:r>
              <a:rPr lang="fr-FR" dirty="0" err="1"/>
              <a:t>alienazione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dirty="0" err="1"/>
              <a:t>Confronto</a:t>
            </a:r>
            <a:r>
              <a:rPr lang="fr-FR" dirty="0"/>
              <a:t> con l’incipit di </a:t>
            </a:r>
            <a:r>
              <a:rPr lang="fr-FR" i="1" dirty="0" err="1"/>
              <a:t>Nedda</a:t>
            </a:r>
            <a:r>
              <a:rPr lang="fr-FR" dirty="0"/>
              <a:t> (1876)</a:t>
            </a:r>
          </a:p>
          <a:p>
            <a:endParaRPr lang="fr-FR" dirty="0"/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- Programma di </a:t>
            </a:r>
            <a:r>
              <a:rPr lang="fr-FR" dirty="0" err="1"/>
              <a:t>scrittura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i="1" dirty="0" err="1"/>
              <a:t>Ciclo</a:t>
            </a:r>
            <a:r>
              <a:rPr lang="fr-FR" i="1" dirty="0"/>
              <a:t> dei </a:t>
            </a:r>
            <a:r>
              <a:rPr lang="fr-FR" i="1" dirty="0" err="1"/>
              <a:t>Vinti</a:t>
            </a:r>
            <a:r>
              <a:rPr lang="fr-FR" i="1" dirty="0"/>
              <a:t> </a:t>
            </a:r>
            <a:r>
              <a:rPr lang="fr-FR" dirty="0"/>
              <a:t>= </a:t>
            </a:r>
            <a:r>
              <a:rPr lang="fr-FR" dirty="0" err="1"/>
              <a:t>discorso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si </a:t>
            </a:r>
            <a:r>
              <a:rPr lang="fr-FR" dirty="0" err="1"/>
              <a:t>sarebbe</a:t>
            </a:r>
            <a:r>
              <a:rPr lang="fr-FR" dirty="0"/>
              <a:t> </a:t>
            </a:r>
            <a:r>
              <a:rPr lang="fr-FR" dirty="0" err="1"/>
              <a:t>dovuto</a:t>
            </a:r>
            <a:r>
              <a:rPr lang="fr-FR" dirty="0"/>
              <a:t> </a:t>
            </a:r>
            <a:r>
              <a:rPr lang="fr-FR" dirty="0" err="1"/>
              <a:t>adattare</a:t>
            </a:r>
            <a:r>
              <a:rPr lang="fr-FR" dirty="0"/>
              <a:t>, </a:t>
            </a:r>
            <a:r>
              <a:rPr lang="fr-FR" dirty="0" err="1"/>
              <a:t>cambiando</a:t>
            </a:r>
            <a:r>
              <a:rPr lang="fr-FR" dirty="0"/>
              <a:t>, alla </a:t>
            </a:r>
            <a:r>
              <a:rPr lang="fr-FR" dirty="0" err="1"/>
              <a:t>descrizione</a:t>
            </a:r>
            <a:r>
              <a:rPr lang="fr-FR" dirty="0"/>
              <a:t> di </a:t>
            </a:r>
            <a:r>
              <a:rPr lang="fr-FR" dirty="0" err="1"/>
              <a:t>classi</a:t>
            </a:r>
            <a:r>
              <a:rPr lang="fr-FR" dirty="0"/>
              <a:t> </a:t>
            </a:r>
            <a:r>
              <a:rPr lang="fr-FR" dirty="0" err="1"/>
              <a:t>sociali</a:t>
            </a:r>
            <a:r>
              <a:rPr lang="fr-FR" dirty="0"/>
              <a:t> diverse. </a:t>
            </a:r>
            <a:r>
              <a:rPr lang="fr-FR" dirty="0" err="1"/>
              <a:t>Titolo</a:t>
            </a:r>
            <a:r>
              <a:rPr lang="fr-FR" dirty="0"/>
              <a:t> </a:t>
            </a:r>
            <a:r>
              <a:rPr lang="fr-FR" dirty="0" err="1"/>
              <a:t>originario</a:t>
            </a:r>
            <a:r>
              <a:rPr lang="fr-FR" dirty="0"/>
              <a:t> « </a:t>
            </a:r>
            <a:r>
              <a:rPr lang="fr-FR" dirty="0" err="1"/>
              <a:t>Marea</a:t>
            </a:r>
            <a:r>
              <a:rPr lang="fr-FR" dirty="0"/>
              <a:t> »: un </a:t>
            </a:r>
            <a:r>
              <a:rPr lang="fr-FR" dirty="0" err="1"/>
              <a:t>flusso</a:t>
            </a:r>
            <a:r>
              <a:rPr lang="fr-FR" dirty="0"/>
              <a:t>, un </a:t>
            </a:r>
            <a:r>
              <a:rPr lang="fr-FR" dirty="0" err="1"/>
              <a:t>dinamismo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tutto</a:t>
            </a:r>
            <a:r>
              <a:rPr lang="fr-FR" dirty="0"/>
              <a:t> </a:t>
            </a:r>
            <a:r>
              <a:rPr lang="fr-FR" dirty="0" err="1"/>
              <a:t>invade</a:t>
            </a:r>
            <a:r>
              <a:rPr lang="fr-FR" dirty="0"/>
              <a:t> e </a:t>
            </a:r>
            <a:r>
              <a:rPr lang="fr-FR" dirty="0" err="1"/>
              <a:t>assorbe</a:t>
            </a:r>
            <a:r>
              <a:rPr lang="fr-FR" dirty="0"/>
              <a:t>.</a:t>
            </a: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  <a:p>
            <a:endParaRPr lang="fr-FR" dirty="0">
              <a:highlight>
                <a:srgbClr val="FFFF00"/>
              </a:highlight>
            </a:endParaRPr>
          </a:p>
        </p:txBody>
      </p:sp>
      <p:graphicFrame>
        <p:nvGraphicFramePr>
          <p:cNvPr id="3" name="Oggetto 2">
            <a:extLst>
              <a:ext uri="{FF2B5EF4-FFF2-40B4-BE49-F238E27FC236}">
                <a16:creationId xmlns:a16="http://schemas.microsoft.com/office/drawing/2014/main" id="{FEE0882A-6A7A-119D-B2C3-EE022AEB18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5581" y="3517700"/>
          <a:ext cx="8396999" cy="15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4663175" imgH="860657" progId="Acrobat.Document.DC">
                  <p:embed/>
                </p:oleObj>
              </mc:Choice>
              <mc:Fallback>
                <p:oleObj name="Acrobat Document" r:id="rId2" imgW="4663175" imgH="860657" progId="Acrobat.Document.DC">
                  <p:embed/>
                  <p:pic>
                    <p:nvPicPr>
                      <p:cNvPr id="3" name="Oggetto 2">
                        <a:extLst>
                          <a:ext uri="{FF2B5EF4-FFF2-40B4-BE49-F238E27FC236}">
                            <a16:creationId xmlns:a16="http://schemas.microsoft.com/office/drawing/2014/main" id="{FEE0882A-6A7A-119D-B2C3-EE022AEB18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5581" y="3517700"/>
                        <a:ext cx="8396999" cy="15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3929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2EEDA15E-E24C-FF43-34CA-3314F8DB616D}"/>
              </a:ext>
            </a:extLst>
          </p:cNvPr>
          <p:cNvSpPr txBox="1"/>
          <p:nvPr/>
        </p:nvSpPr>
        <p:spPr>
          <a:xfrm>
            <a:off x="975360" y="1203960"/>
            <a:ext cx="97840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CAPOVOLGIMENTO DEI VALORI ARCAICI E CONTADINI</a:t>
            </a:r>
          </a:p>
          <a:p>
            <a:endParaRPr lang="fr-FR" b="1" dirty="0"/>
          </a:p>
          <a:p>
            <a:r>
              <a:rPr lang="fr-FR" dirty="0"/>
              <a:t>La </a:t>
            </a:r>
            <a:r>
              <a:rPr lang="fr-FR" dirty="0" err="1"/>
              <a:t>madre</a:t>
            </a:r>
            <a:r>
              <a:rPr lang="fr-FR" dirty="0"/>
              <a:t> di Malpelo attende </a:t>
            </a:r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figlio</a:t>
            </a:r>
            <a:r>
              <a:rPr lang="fr-FR" dirty="0"/>
              <a:t> </a:t>
            </a:r>
            <a:r>
              <a:rPr lang="fr-FR" dirty="0" err="1"/>
              <a:t>solamente</a:t>
            </a:r>
            <a:r>
              <a:rPr lang="fr-FR" dirty="0"/>
              <a:t> per la </a:t>
            </a:r>
            <a:r>
              <a:rPr lang="fr-FR" dirty="0" err="1"/>
              <a:t>paga</a:t>
            </a:r>
            <a:r>
              <a:rPr lang="fr-FR" dirty="0"/>
              <a:t> </a:t>
            </a:r>
            <a:r>
              <a:rPr lang="fr-FR" dirty="0" err="1"/>
              <a:t>settimanale</a:t>
            </a:r>
            <a:endParaRPr lang="fr-FR" dirty="0"/>
          </a:p>
          <a:p>
            <a:endParaRPr lang="fr-FR" dirty="0"/>
          </a:p>
          <a:p>
            <a:r>
              <a:rPr lang="fr-FR" dirty="0"/>
              <a:t>Sua </a:t>
            </a:r>
            <a:r>
              <a:rPr lang="fr-FR" dirty="0" err="1"/>
              <a:t>sorella</a:t>
            </a:r>
            <a:r>
              <a:rPr lang="fr-FR" dirty="0"/>
              <a:t> lo </a:t>
            </a:r>
            <a:r>
              <a:rPr lang="fr-FR" dirty="0" err="1"/>
              <a:t>maltratta</a:t>
            </a:r>
            <a:r>
              <a:rPr lang="fr-FR" dirty="0"/>
              <a:t> </a:t>
            </a:r>
            <a:r>
              <a:rPr lang="fr-FR" dirty="0" err="1"/>
              <a:t>ed</a:t>
            </a:r>
            <a:r>
              <a:rPr lang="fr-FR" dirty="0"/>
              <a:t> è </a:t>
            </a:r>
            <a:r>
              <a:rPr lang="fr-FR" dirty="0" err="1"/>
              <a:t>interessata</a:t>
            </a:r>
            <a:r>
              <a:rPr lang="fr-FR" dirty="0"/>
              <a:t> a prendre </a:t>
            </a:r>
            <a:r>
              <a:rPr lang="fr-FR" dirty="0" err="1"/>
              <a:t>marito</a:t>
            </a:r>
            <a:r>
              <a:rPr lang="fr-FR" dirty="0"/>
              <a:t>, non </a:t>
            </a:r>
            <a:r>
              <a:rPr lang="fr-FR" dirty="0" err="1"/>
              <a:t>può</a:t>
            </a:r>
            <a:r>
              <a:rPr lang="fr-FR" dirty="0"/>
              <a:t> </a:t>
            </a:r>
            <a:r>
              <a:rPr lang="fr-FR" dirty="0" err="1"/>
              <a:t>occuparsi</a:t>
            </a:r>
            <a:r>
              <a:rPr lang="fr-FR" dirty="0"/>
              <a:t> di lui.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Verga </a:t>
            </a:r>
            <a:r>
              <a:rPr lang="fr-FR" dirty="0" err="1"/>
              <a:t>presenta</a:t>
            </a:r>
            <a:r>
              <a:rPr lang="fr-FR" dirty="0"/>
              <a:t> dei </a:t>
            </a:r>
            <a:r>
              <a:rPr lang="fr-FR" dirty="0" err="1"/>
              <a:t>valori</a:t>
            </a:r>
            <a:r>
              <a:rPr lang="fr-FR" dirty="0"/>
              <a:t> </a:t>
            </a:r>
            <a:r>
              <a:rPr lang="fr-FR" dirty="0" err="1"/>
              <a:t>capovolti</a:t>
            </a:r>
            <a:r>
              <a:rPr lang="fr-FR" dirty="0"/>
              <a:t>. </a:t>
            </a:r>
            <a:r>
              <a:rPr lang="fr-FR" dirty="0" err="1"/>
              <a:t>Uomini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ragionano</a:t>
            </a:r>
            <a:r>
              <a:rPr lang="fr-FR" dirty="0"/>
              <a:t> </a:t>
            </a:r>
            <a:r>
              <a:rPr lang="fr-FR" dirty="0" err="1"/>
              <a:t>spinti</a:t>
            </a:r>
            <a:r>
              <a:rPr lang="fr-FR" dirty="0"/>
              <a:t> dalle </a:t>
            </a:r>
            <a:r>
              <a:rPr lang="fr-FR" dirty="0" err="1"/>
              <a:t>leggi</a:t>
            </a:r>
            <a:r>
              <a:rPr lang="fr-FR" dirty="0"/>
              <a:t> </a:t>
            </a:r>
            <a:r>
              <a:rPr lang="fr-FR" dirty="0" err="1"/>
              <a:t>economiche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profitto</a:t>
            </a:r>
            <a:r>
              <a:rPr lang="fr-FR" dirty="0"/>
              <a:t>. La </a:t>
            </a:r>
            <a:r>
              <a:rPr lang="fr-FR" dirty="0" err="1"/>
              <a:t>realtà</a:t>
            </a:r>
            <a:r>
              <a:rPr lang="fr-FR" dirty="0"/>
              <a:t> </a:t>
            </a:r>
            <a:r>
              <a:rPr lang="fr-FR" dirty="0" err="1"/>
              <a:t>cambia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>
                <a:highlight>
                  <a:srgbClr val="FFFF00"/>
                </a:highlight>
              </a:rPr>
              <a:t>Egli</a:t>
            </a:r>
            <a:r>
              <a:rPr lang="fr-FR" dirty="0">
                <a:highlight>
                  <a:srgbClr val="FFFF00"/>
                </a:highlight>
              </a:rPr>
              <a:t> non </a:t>
            </a:r>
            <a:r>
              <a:rPr lang="fr-FR" dirty="0" err="1">
                <a:highlight>
                  <a:srgbClr val="FFFF00"/>
                </a:highlight>
              </a:rPr>
              <a:t>vuole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presentare</a:t>
            </a:r>
            <a:r>
              <a:rPr lang="fr-FR" dirty="0">
                <a:highlight>
                  <a:srgbClr val="FFFF00"/>
                </a:highlight>
              </a:rPr>
              <a:t> un </a:t>
            </a:r>
            <a:r>
              <a:rPr lang="fr-FR" dirty="0" err="1">
                <a:highlight>
                  <a:srgbClr val="FFFF00"/>
                </a:highlight>
              </a:rPr>
              <a:t>ambiente</a:t>
            </a:r>
            <a:r>
              <a:rPr lang="fr-FR" dirty="0">
                <a:highlight>
                  <a:srgbClr val="FFFF00"/>
                </a:highlight>
              </a:rPr>
              <a:t> (alla Zola), ma un </a:t>
            </a:r>
            <a:r>
              <a:rPr lang="fr-FR" dirty="0" err="1">
                <a:highlight>
                  <a:srgbClr val="FFFF00"/>
                </a:highlight>
              </a:rPr>
              <a:t>personaggio</a:t>
            </a:r>
            <a:r>
              <a:rPr lang="fr-FR" dirty="0">
                <a:highlight>
                  <a:srgbClr val="FFFF00"/>
                </a:highlight>
              </a:rPr>
              <a:t> e l’</a:t>
            </a:r>
            <a:r>
              <a:rPr lang="fr-FR" dirty="0" err="1">
                <a:highlight>
                  <a:srgbClr val="FFFF00"/>
                </a:highlight>
              </a:rPr>
              <a:t>evoluzione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della</a:t>
            </a:r>
            <a:r>
              <a:rPr lang="fr-FR" dirty="0">
                <a:highlight>
                  <a:srgbClr val="FFFF00"/>
                </a:highlight>
              </a:rPr>
              <a:t> sua </a:t>
            </a:r>
            <a:r>
              <a:rPr lang="fr-FR" dirty="0" err="1">
                <a:highlight>
                  <a:srgbClr val="FFFF00"/>
                </a:highlight>
              </a:rPr>
              <a:t>cosciena</a:t>
            </a:r>
            <a:r>
              <a:rPr lang="fr-FR" dirty="0">
                <a:highlight>
                  <a:srgbClr val="FFFF00"/>
                </a:highlight>
              </a:rPr>
              <a:t> e delle sue </a:t>
            </a:r>
            <a:r>
              <a:rPr lang="fr-FR" dirty="0" err="1">
                <a:highlight>
                  <a:srgbClr val="FFFF00"/>
                </a:highlight>
              </a:rPr>
              <a:t>azioni</a:t>
            </a:r>
            <a:r>
              <a:rPr lang="fr-FR" dirty="0">
                <a:highlight>
                  <a:srgbClr val="FFFF00"/>
                </a:highlight>
              </a:rPr>
              <a:t> in </a:t>
            </a:r>
            <a:r>
              <a:rPr lang="fr-FR" dirty="0" err="1">
                <a:highlight>
                  <a:srgbClr val="FFFF00"/>
                </a:highlight>
              </a:rPr>
              <a:t>funzione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degli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eventi</a:t>
            </a:r>
            <a:r>
              <a:rPr lang="fr-FR" dirty="0">
                <a:highlight>
                  <a:srgbClr val="FFFF00"/>
                </a:highlight>
              </a:rPr>
              <a:t> </a:t>
            </a:r>
            <a:r>
              <a:rPr lang="fr-FR" dirty="0" err="1">
                <a:highlight>
                  <a:srgbClr val="FFFF00"/>
                </a:highlight>
              </a:rPr>
              <a:t>esterni</a:t>
            </a:r>
            <a:r>
              <a:rPr lang="fr-FR" dirty="0">
                <a:highlight>
                  <a:srgbClr val="FFFF00"/>
                </a:highligh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454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E855CBB-04A8-2BBC-47FF-D20794569CC4}"/>
              </a:ext>
            </a:extLst>
          </p:cNvPr>
          <p:cNvSpPr txBox="1"/>
          <p:nvPr/>
        </p:nvSpPr>
        <p:spPr>
          <a:xfrm>
            <a:off x="1485900" y="967740"/>
            <a:ext cx="93802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PP 52-53</a:t>
            </a:r>
          </a:p>
          <a:p>
            <a:endParaRPr lang="fr-FR" dirty="0"/>
          </a:p>
          <a:p>
            <a:r>
              <a:rPr lang="fr-FR" dirty="0"/>
              <a:t>PRIMO GRANDE EVENTO CHE CAMBIA LO STATO DI MALPELO</a:t>
            </a:r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b="1" dirty="0"/>
              <a:t>Morte </a:t>
            </a:r>
            <a:r>
              <a:rPr lang="fr-FR" b="1" dirty="0" err="1"/>
              <a:t>del</a:t>
            </a:r>
            <a:r>
              <a:rPr lang="fr-FR" b="1" dirty="0"/>
              <a:t> </a:t>
            </a:r>
            <a:r>
              <a:rPr lang="fr-FR" b="1" dirty="0" err="1"/>
              <a:t>padre</a:t>
            </a:r>
            <a:r>
              <a:rPr lang="fr-FR" b="1" dirty="0"/>
              <a:t>, </a:t>
            </a:r>
            <a:r>
              <a:rPr lang="fr-FR" dirty="0" err="1"/>
              <a:t>Mastro</a:t>
            </a:r>
            <a:r>
              <a:rPr lang="fr-FR" dirty="0"/>
              <a:t> </a:t>
            </a:r>
            <a:r>
              <a:rPr lang="fr-FR" dirty="0" err="1"/>
              <a:t>Misciu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cava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r>
              <a:rPr lang="fr-FR" dirty="0" err="1"/>
              <a:t>Violenza</a:t>
            </a:r>
            <a:r>
              <a:rPr lang="fr-FR" dirty="0"/>
              <a:t> e </a:t>
            </a:r>
            <a:r>
              <a:rPr lang="fr-FR" dirty="0" err="1"/>
              <a:t>incomprensione</a:t>
            </a:r>
            <a:r>
              <a:rPr lang="fr-FR" dirty="0"/>
              <a:t>. </a:t>
            </a:r>
          </a:p>
          <a:p>
            <a:r>
              <a:rPr lang="fr-FR" dirty="0" err="1"/>
              <a:t>Suo</a:t>
            </a:r>
            <a:r>
              <a:rPr lang="fr-FR" dirty="0"/>
              <a:t> </a:t>
            </a:r>
            <a:r>
              <a:rPr lang="fr-FR" dirty="0" err="1"/>
              <a:t>padre</a:t>
            </a:r>
            <a:r>
              <a:rPr lang="fr-FR" dirty="0"/>
              <a:t> </a:t>
            </a:r>
            <a:r>
              <a:rPr lang="fr-FR" dirty="0" err="1"/>
              <a:t>muore</a:t>
            </a:r>
            <a:r>
              <a:rPr lang="fr-FR" dirty="0"/>
              <a:t> </a:t>
            </a:r>
            <a:r>
              <a:rPr lang="fr-FR" dirty="0" err="1"/>
              <a:t>schiacciato</a:t>
            </a:r>
            <a:r>
              <a:rPr lang="fr-FR" dirty="0"/>
              <a:t> da un </a:t>
            </a:r>
            <a:r>
              <a:rPr lang="fr-FR" dirty="0" err="1"/>
              <a:t>pilastro</a:t>
            </a:r>
            <a:r>
              <a:rPr lang="fr-FR" dirty="0"/>
              <a:t> (morte </a:t>
            </a:r>
            <a:r>
              <a:rPr lang="fr-FR" dirty="0" err="1"/>
              <a:t>bianca</a:t>
            </a:r>
            <a:r>
              <a:rPr lang="fr-FR" dirty="0"/>
              <a:t> – mort blanche – décès dur le lieu d </a:t>
            </a:r>
            <a:r>
              <a:rPr lang="fr-FR" dirty="0" err="1"/>
              <a:t>etravail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Il </a:t>
            </a:r>
            <a:r>
              <a:rPr lang="fr-FR" dirty="0" err="1"/>
              <a:t>lettore</a:t>
            </a:r>
            <a:r>
              <a:rPr lang="fr-FR" dirty="0"/>
              <a:t> è </a:t>
            </a:r>
            <a:r>
              <a:rPr lang="fr-FR" dirty="0" err="1"/>
              <a:t>immobilizzato</a:t>
            </a:r>
            <a:r>
              <a:rPr lang="fr-FR" dirty="0"/>
              <a:t> dalla </a:t>
            </a:r>
            <a:r>
              <a:rPr lang="fr-FR" dirty="0" err="1"/>
              <a:t>tristezza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b="1" dirty="0"/>
              <a:t>pp. 53-55</a:t>
            </a:r>
          </a:p>
          <a:p>
            <a:r>
              <a:rPr lang="fr-FR" dirty="0" err="1"/>
              <a:t>Arrivo</a:t>
            </a:r>
            <a:r>
              <a:rPr lang="fr-FR" dirty="0"/>
              <a:t> di un </a:t>
            </a:r>
            <a:r>
              <a:rPr lang="fr-FR" dirty="0" err="1"/>
              <a:t>personaggio</a:t>
            </a:r>
            <a:r>
              <a:rPr lang="fr-FR" dirty="0"/>
              <a:t> </a:t>
            </a:r>
            <a:r>
              <a:rPr lang="fr-FR" dirty="0" err="1"/>
              <a:t>esterno</a:t>
            </a:r>
            <a:r>
              <a:rPr lang="fr-FR" dirty="0"/>
              <a:t> e </a:t>
            </a:r>
            <a:r>
              <a:rPr lang="fr-FR" dirty="0" err="1"/>
              <a:t>borghese</a:t>
            </a:r>
            <a:r>
              <a:rPr lang="fr-FR" dirty="0"/>
              <a:t>= l’</a:t>
            </a:r>
            <a:r>
              <a:rPr lang="fr-FR" dirty="0" err="1"/>
              <a:t>ingegnere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pp. 55</a:t>
            </a:r>
          </a:p>
          <a:p>
            <a:r>
              <a:rPr lang="fr-FR" b="1" dirty="0" err="1"/>
              <a:t>Disperazione</a:t>
            </a:r>
            <a:r>
              <a:rPr lang="fr-FR" b="1" dirty="0"/>
              <a:t> di Malpelo</a:t>
            </a:r>
            <a:r>
              <a:rPr lang="fr-FR" dirty="0"/>
              <a:t> (</a:t>
            </a:r>
            <a:r>
              <a:rPr lang="fr-FR" dirty="0" err="1"/>
              <a:t>incompresa</a:t>
            </a:r>
            <a:r>
              <a:rPr lang="fr-FR" dirty="0"/>
              <a:t> – per tutti è un </a:t>
            </a:r>
            <a:r>
              <a:rPr lang="fr-FR" dirty="0" err="1"/>
              <a:t>cattivo</a:t>
            </a:r>
            <a:r>
              <a:rPr lang="fr-FR" dirty="0"/>
              <a:t> – quasi </a:t>
            </a:r>
            <a:r>
              <a:rPr lang="fr-FR" dirty="0" err="1"/>
              <a:t>colpevole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Indifferenza</a:t>
            </a:r>
            <a:r>
              <a:rPr lang="fr-FR" dirty="0"/>
              <a:t> dei </a:t>
            </a:r>
            <a:r>
              <a:rPr lang="fr-FR" dirty="0" err="1"/>
              <a:t>minatori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1497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Microsoft Office PowerPoint</Application>
  <PresentationFormat>Widescreen</PresentationFormat>
  <Paragraphs>201</Paragraphs>
  <Slides>14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Tema di Office</vt:lpstr>
      <vt:lpstr>Acrobat Document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Brigitta Loconte</dc:creator>
  <cp:lastModifiedBy>Brigitta Loconte</cp:lastModifiedBy>
  <cp:revision>1</cp:revision>
  <dcterms:created xsi:type="dcterms:W3CDTF">2024-11-28T15:04:14Z</dcterms:created>
  <dcterms:modified xsi:type="dcterms:W3CDTF">2024-11-28T15:05:09Z</dcterms:modified>
</cp:coreProperties>
</file>