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FE238-D9DD-4622-B7FD-CF5606E43542}" v="3" dt="2024-09-30T08:17:33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gitta Loconte" userId="ecb12dc6933f81f2" providerId="LiveId" clId="{B9EFE238-D9DD-4622-B7FD-CF5606E43542}"/>
    <pc:docChg chg="custSel addSld delSld modSld sldOrd">
      <pc:chgData name="Brigitta Loconte" userId="ecb12dc6933f81f2" providerId="LiveId" clId="{B9EFE238-D9DD-4622-B7FD-CF5606E43542}" dt="2024-10-06T14:29:29.445" v="136"/>
      <pc:docMkLst>
        <pc:docMk/>
      </pc:docMkLst>
      <pc:sldChg chg="new del">
        <pc:chgData name="Brigitta Loconte" userId="ecb12dc6933f81f2" providerId="LiveId" clId="{B9EFE238-D9DD-4622-B7FD-CF5606E43542}" dt="2024-09-30T08:11:32.455" v="2" actId="47"/>
        <pc:sldMkLst>
          <pc:docMk/>
          <pc:sldMk cId="641157925" sldId="259"/>
        </pc:sldMkLst>
      </pc:sldChg>
      <pc:sldChg chg="add ord">
        <pc:chgData name="Brigitta Loconte" userId="ecb12dc6933f81f2" providerId="LiveId" clId="{B9EFE238-D9DD-4622-B7FD-CF5606E43542}" dt="2024-10-06T14:29:29.445" v="136"/>
        <pc:sldMkLst>
          <pc:docMk/>
          <pc:sldMk cId="3557992093" sldId="260"/>
        </pc:sldMkLst>
      </pc:sldChg>
      <pc:sldChg chg="addSp modSp new mod">
        <pc:chgData name="Brigitta Loconte" userId="ecb12dc6933f81f2" providerId="LiveId" clId="{B9EFE238-D9DD-4622-B7FD-CF5606E43542}" dt="2024-09-30T08:17:33.580" v="132" actId="20577"/>
        <pc:sldMkLst>
          <pc:docMk/>
          <pc:sldMk cId="1370102115" sldId="261"/>
        </pc:sldMkLst>
        <pc:spChg chg="add mod">
          <ac:chgData name="Brigitta Loconte" userId="ecb12dc6933f81f2" providerId="LiveId" clId="{B9EFE238-D9DD-4622-B7FD-CF5606E43542}" dt="2024-09-30T08:17:33.580" v="132" actId="20577"/>
          <ac:spMkLst>
            <pc:docMk/>
            <pc:sldMk cId="1370102115" sldId="261"/>
            <ac:spMk id="2" creationId="{B9E7DB4A-832A-6031-BDFE-1D5F8618E6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C0AB21-3300-C0E7-D1E3-67B9B58F4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D69F2A-4567-85F4-6B5E-C84BE2F85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ED01D1-C3E7-F7F5-C011-612078A5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ABEF19-7899-7F7D-BC97-8471A68B7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6CEDB0-7A0F-717E-6F32-D5BE6684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14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EE96AD-56EF-B1A4-4EE6-63A532D2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20731F-8A7D-14F7-5978-AFC528505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97094B-DB67-0DDA-CA7F-8F2D708B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06DF9F-444C-84B5-925C-BB77B87E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7804F5-0585-705D-4C43-BCB09EBF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09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8401F3E-B362-B6B5-323D-7F3B20949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367427-FD21-C9A7-565D-BEF5F3E99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3774E5-E77D-E396-EA3C-E6AF547B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632A8E-A15E-02E8-B18E-44BC64A4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BB0C03-77D3-C5D9-9D98-680F8AF97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85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DF6E68-EA07-8C87-2718-B6623FD1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EABCB2-6C4C-8647-DE8A-D1C70D99B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934BD1-018D-D8F2-F13A-FDD1E3AB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4987CC-6302-D1D8-5665-180FCD7F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04108B-0694-6D37-2D8E-41A1854F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08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19C29F-EE2F-C1DF-F01D-2AED166D1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9C146B-7095-F7E4-3F22-FE3C53E8F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4B4947-403E-A355-E91A-8659662D0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0292BD-6C92-BF01-08E5-1F23E3D2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877F3A-DFB4-FBCD-7FD4-668E19CD3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49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54ED1-9393-2AD7-AE8D-4129257F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7C6B11-5867-3251-4BD4-CD588BD56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970C1E-309F-7A4E-9FDE-46B87425B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697135-A105-1972-6C91-DF737D65B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D48B4D-9A65-263F-0CD7-7FDF87CF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EECD15-2F6B-8DCB-5AB8-95F464AA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B22E0-F329-2F5F-5090-F5EE467E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1DD01C-A9D0-AE7B-9864-AC3627E93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360BC9-A8E6-BC04-18AB-0ECDE349B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E71CC8C-13AB-B108-5340-F026AFA193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D2D1DD6-A6F7-6CB6-BDB4-1DD04CD53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0AB7B4-4229-1F4F-F643-74E6452C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E2A1E8-02DA-72FE-9C39-1D22DEBF5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F5617B6-34BD-B9E7-3CE5-0B93B7BE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94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A7691-0520-1BF5-65E6-10392DB6C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191379-84E2-7813-CBF7-1C875F2B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791BEA-5B07-4E11-E569-1FC60FFA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1B8C11-AD74-6B36-7BFA-F2C408953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88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D5AB195-78BC-E12A-5815-94D77F407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348362E-66A7-8D3C-AA8A-3AFA5C55F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C67B58-8693-F793-CEE1-B3302037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15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7860DA-9038-7617-D0E3-EFB339742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D6AFA-7104-F313-0E0C-57D841615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89AADB-A675-F275-2792-748F318FD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82CF52-0647-8FA7-7BBC-CBADADCF1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A6731A-C0AE-729A-B6F9-863579F6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1E240A-5621-C4CF-42C1-24BE45FB9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8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47225F-7DCE-5D83-E5F6-47BAFE9B7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7E80CF1-A9E0-CCCD-8667-347DDC5A4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511FCE0-E181-76BF-8378-574505FD8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D17AAB-8290-8EEC-13DD-08012BCB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2DF317-13CF-AE5F-52F0-8649D545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954B4C-7F4B-3C6C-72AF-BF880051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12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10E3329-F978-312A-49DD-F5D814F8F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4BB34-F163-5C6E-1EB4-5D4E35A7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2DCDFA-13F4-4F87-DCCA-1DB4C4330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78D6C-F9C5-4D0A-8224-D9944183120E}" type="datetimeFigureOut">
              <a:rPr lang="fr-FR" smtClean="0"/>
              <a:t>06/10/2024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24A202-8456-BD78-36B5-E3FDB31D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81AF30-983C-6E07-CFB4-00D50CEF8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CA6BE-9C69-4565-992C-5876A9EDB77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7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-loconte.ovh/doku.php?id=start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pZP65Vjko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87F2AB-912B-0B54-935A-588434A15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3755"/>
            <a:ext cx="9144000" cy="682873"/>
          </a:xfrm>
        </p:spPr>
        <p:txBody>
          <a:bodyPr>
            <a:normAutofit fontScale="90000"/>
          </a:bodyPr>
          <a:lstStyle/>
          <a:p>
            <a:r>
              <a:rPr lang="fr-FR" sz="4400" i="1" dirty="0"/>
              <a:t>La </a:t>
            </a:r>
            <a:r>
              <a:rPr lang="fr-FR" sz="4400" i="1" dirty="0" err="1"/>
              <a:t>passeggiata</a:t>
            </a:r>
            <a:r>
              <a:rPr lang="fr-FR" sz="4400" i="1" dirty="0"/>
              <a:t> prima di </a:t>
            </a:r>
            <a:r>
              <a:rPr lang="fr-FR" sz="4400" i="1" dirty="0" err="1"/>
              <a:t>cena</a:t>
            </a:r>
            <a:endParaRPr lang="fr-FR" sz="4400" i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F3592ED-7126-82A0-CBDE-2CB0DF865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04807"/>
            <a:ext cx="9144000" cy="3073204"/>
          </a:xfrm>
        </p:spPr>
        <p:txBody>
          <a:bodyPr>
            <a:normAutofit/>
          </a:bodyPr>
          <a:lstStyle/>
          <a:p>
            <a:r>
              <a:rPr lang="fr-FR" dirty="0"/>
              <a:t>Giorgio Bassani, </a:t>
            </a:r>
            <a:r>
              <a:rPr lang="fr-FR" i="1" dirty="0"/>
              <a:t>La </a:t>
            </a:r>
            <a:r>
              <a:rPr lang="fr-FR" i="1" dirty="0" err="1"/>
              <a:t>passeggiata</a:t>
            </a:r>
            <a:r>
              <a:rPr lang="fr-FR" i="1" dirty="0"/>
              <a:t> prima di </a:t>
            </a:r>
            <a:r>
              <a:rPr lang="fr-FR" i="1" dirty="0" err="1"/>
              <a:t>cena</a:t>
            </a:r>
            <a:r>
              <a:rPr lang="fr-FR" dirty="0"/>
              <a:t>, in «</a:t>
            </a:r>
            <a:r>
              <a:rPr lang="fr-FR" dirty="0" err="1"/>
              <a:t>Botteghe</a:t>
            </a:r>
            <a:r>
              <a:rPr lang="fr-FR" dirty="0"/>
              <a:t> </a:t>
            </a:r>
            <a:r>
              <a:rPr lang="fr-FR" dirty="0" err="1"/>
              <a:t>Oscure</a:t>
            </a:r>
            <a:r>
              <a:rPr lang="fr-FR" dirty="0"/>
              <a:t>», </a:t>
            </a:r>
            <a:r>
              <a:rPr lang="fr-FR" dirty="0" err="1"/>
              <a:t>quaderno</a:t>
            </a:r>
            <a:r>
              <a:rPr lang="fr-FR" dirty="0"/>
              <a:t> VII, </a:t>
            </a:r>
            <a:r>
              <a:rPr lang="fr-FR" dirty="0">
                <a:highlight>
                  <a:srgbClr val="FFFF00"/>
                </a:highlight>
              </a:rPr>
              <a:t>1951</a:t>
            </a:r>
            <a:r>
              <a:rPr lang="fr-FR" dirty="0"/>
              <a:t>, pp. 15-52.</a:t>
            </a:r>
          </a:p>
          <a:p>
            <a:pPr marL="342900" indent="-342900">
              <a:buFontTx/>
              <a:buChar char="-"/>
            </a:pPr>
            <a:r>
              <a:rPr lang="fr-FR" dirty="0"/>
              <a:t>Entra a far parte con delle </a:t>
            </a:r>
            <a:r>
              <a:rPr lang="fr-FR" dirty="0" err="1"/>
              <a:t>varianti</a:t>
            </a:r>
            <a:r>
              <a:rPr lang="fr-FR" dirty="0"/>
              <a:t> di </a:t>
            </a:r>
            <a:r>
              <a:rPr lang="fr-FR" i="1" dirty="0"/>
              <a:t>Cinque </a:t>
            </a:r>
            <a:r>
              <a:rPr lang="fr-FR" i="1" dirty="0" err="1"/>
              <a:t>storie</a:t>
            </a:r>
            <a:r>
              <a:rPr lang="fr-FR" i="1" dirty="0"/>
              <a:t> </a:t>
            </a:r>
            <a:r>
              <a:rPr lang="fr-FR" i="1" dirty="0" err="1"/>
              <a:t>ferraresi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1956</a:t>
            </a:r>
            <a:r>
              <a:rPr lang="fr-FR" dirty="0"/>
              <a:t>.</a:t>
            </a:r>
          </a:p>
          <a:p>
            <a:pPr marL="342900" indent="-342900">
              <a:buFontTx/>
              <a:buChar char="-"/>
            </a:pP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>
                <a:highlight>
                  <a:srgbClr val="FFFF00"/>
                </a:highlight>
              </a:rPr>
              <a:t>1973</a:t>
            </a:r>
            <a:r>
              <a:rPr lang="fr-FR" dirty="0"/>
              <a:t> </a:t>
            </a:r>
            <a:r>
              <a:rPr lang="fr-FR" dirty="0" err="1"/>
              <a:t>viene</a:t>
            </a:r>
            <a:r>
              <a:rPr lang="fr-FR" dirty="0"/>
              <a:t> </a:t>
            </a:r>
            <a:r>
              <a:rPr lang="fr-FR" dirty="0" err="1"/>
              <a:t>riscritto</a:t>
            </a:r>
            <a:r>
              <a:rPr lang="fr-FR" dirty="0"/>
              <a:t> per la </a:t>
            </a:r>
            <a:r>
              <a:rPr lang="fr-FR" dirty="0" err="1"/>
              <a:t>nuova</a:t>
            </a:r>
            <a:r>
              <a:rPr lang="fr-FR" dirty="0"/>
              <a:t> </a:t>
            </a:r>
            <a:r>
              <a:rPr lang="fr-FR" dirty="0" err="1"/>
              <a:t>edizione</a:t>
            </a:r>
            <a:r>
              <a:rPr lang="fr-FR" dirty="0"/>
              <a:t> di </a:t>
            </a:r>
            <a:r>
              <a:rPr lang="fr-FR" i="1" dirty="0"/>
              <a:t>Cinque </a:t>
            </a:r>
            <a:r>
              <a:rPr lang="fr-FR" i="1" dirty="0" err="1"/>
              <a:t>storie</a:t>
            </a:r>
            <a:r>
              <a:rPr lang="fr-FR" i="1" dirty="0"/>
              <a:t> </a:t>
            </a:r>
            <a:r>
              <a:rPr lang="fr-FR" i="1" dirty="0" err="1"/>
              <a:t>ferraresi</a:t>
            </a:r>
            <a:r>
              <a:rPr lang="fr-FR" dirty="0"/>
              <a:t> (</a:t>
            </a:r>
            <a:r>
              <a:rPr lang="fr-FR" i="1" dirty="0" err="1"/>
              <a:t>Dentro</a:t>
            </a:r>
            <a:r>
              <a:rPr lang="fr-FR" i="1" dirty="0"/>
              <a:t> le mura</a:t>
            </a:r>
            <a:r>
              <a:rPr lang="fr-FR" dirty="0"/>
              <a:t>)</a:t>
            </a:r>
          </a:p>
          <a:p>
            <a:pPr marL="342900" indent="-342900">
              <a:buFontTx/>
              <a:buChar char="-"/>
            </a:pPr>
            <a:r>
              <a:rPr lang="fr-FR" dirty="0"/>
              <a:t>-È </a:t>
            </a:r>
            <a:r>
              <a:rPr lang="fr-FR" dirty="0" err="1"/>
              <a:t>pubblicato</a:t>
            </a:r>
            <a:r>
              <a:rPr lang="fr-FR" dirty="0"/>
              <a:t> con </a:t>
            </a:r>
            <a:r>
              <a:rPr lang="fr-FR" dirty="0" err="1"/>
              <a:t>lievi</a:t>
            </a:r>
            <a:r>
              <a:rPr lang="fr-FR" dirty="0"/>
              <a:t> </a:t>
            </a:r>
            <a:r>
              <a:rPr lang="fr-FR" dirty="0" err="1"/>
              <a:t>varianti</a:t>
            </a:r>
            <a:r>
              <a:rPr lang="fr-FR" dirty="0"/>
              <a:t> </a:t>
            </a:r>
            <a:r>
              <a:rPr lang="fr-FR" dirty="0" err="1"/>
              <a:t>nelle</a:t>
            </a:r>
            <a:r>
              <a:rPr lang="fr-FR" dirty="0"/>
              <a:t> </a:t>
            </a:r>
            <a:r>
              <a:rPr lang="fr-FR" dirty="0" err="1"/>
              <a:t>edizioni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>
                <a:highlight>
                  <a:srgbClr val="FFFF00"/>
                </a:highlight>
              </a:rPr>
              <a:t>1974</a:t>
            </a:r>
            <a:r>
              <a:rPr lang="fr-FR" dirty="0"/>
              <a:t> 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>
                <a:highlight>
                  <a:srgbClr val="FFFF00"/>
                </a:highlight>
              </a:rPr>
              <a:t>1980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i="1" dirty="0" err="1"/>
              <a:t>Romanzo</a:t>
            </a:r>
            <a:r>
              <a:rPr lang="fr-FR" i="1" dirty="0"/>
              <a:t> di Ferrara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53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2B8D2E3-2298-5A18-C762-03DCB82D081B}"/>
              </a:ext>
            </a:extLst>
          </p:cNvPr>
          <p:cNvSpPr txBox="1"/>
          <p:nvPr/>
        </p:nvSpPr>
        <p:spPr>
          <a:xfrm>
            <a:off x="1417739" y="1031846"/>
            <a:ext cx="938728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Lettura</a:t>
            </a:r>
            <a:r>
              <a:rPr lang="fr-FR" dirty="0"/>
              <a:t> </a:t>
            </a:r>
            <a:r>
              <a:rPr lang="fr-FR" i="1" dirty="0"/>
              <a:t>La </a:t>
            </a:r>
            <a:r>
              <a:rPr lang="fr-FR" i="1" dirty="0" err="1"/>
              <a:t>passeggiata</a:t>
            </a:r>
            <a:r>
              <a:rPr lang="fr-FR" i="1" dirty="0"/>
              <a:t> prima di </a:t>
            </a:r>
            <a:r>
              <a:rPr lang="fr-FR" i="1" dirty="0" err="1"/>
              <a:t>cena</a:t>
            </a:r>
            <a:r>
              <a:rPr lang="fr-FR" dirty="0"/>
              <a:t>, primo </a:t>
            </a:r>
            <a:r>
              <a:rPr lang="fr-FR" dirty="0" err="1"/>
              <a:t>paragrafo</a:t>
            </a:r>
            <a:r>
              <a:rPr lang="fr-FR" dirty="0"/>
              <a:t>, </a:t>
            </a:r>
            <a:r>
              <a:rPr lang="fr-FR" dirty="0" err="1"/>
              <a:t>apertura</a:t>
            </a:r>
            <a:r>
              <a:rPr lang="fr-FR" dirty="0"/>
              <a:t> </a:t>
            </a:r>
            <a:r>
              <a:rPr lang="fr-FR" dirty="0" err="1"/>
              <a:t>cinematografica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+</a:t>
            </a:r>
          </a:p>
          <a:p>
            <a:endParaRPr lang="fr-FR" dirty="0"/>
          </a:p>
          <a:p>
            <a:r>
              <a:rPr lang="fr-FR" i="1" dirty="0" err="1"/>
              <a:t>Cinema</a:t>
            </a:r>
            <a:r>
              <a:rPr lang="fr-FR" i="1" dirty="0"/>
              <a:t> e </a:t>
            </a:r>
            <a:r>
              <a:rPr lang="fr-FR" i="1" dirty="0" err="1"/>
              <a:t>letteratura</a:t>
            </a:r>
            <a:r>
              <a:rPr lang="fr-FR" i="1" dirty="0"/>
              <a:t> </a:t>
            </a:r>
            <a:r>
              <a:rPr lang="fr-FR" i="1" dirty="0" err="1"/>
              <a:t>intervento</a:t>
            </a:r>
            <a:r>
              <a:rPr lang="fr-FR" i="1" dirty="0"/>
              <a:t> </a:t>
            </a:r>
            <a:r>
              <a:rPr lang="fr-FR" i="1" dirty="0" err="1"/>
              <a:t>sul</a:t>
            </a:r>
            <a:r>
              <a:rPr lang="fr-FR" i="1" dirty="0"/>
              <a:t> </a:t>
            </a:r>
            <a:r>
              <a:rPr lang="fr-FR" i="1" dirty="0" err="1"/>
              <a:t>tema</a:t>
            </a:r>
            <a:r>
              <a:rPr lang="fr-FR" dirty="0"/>
              <a:t> (</a:t>
            </a:r>
            <a:r>
              <a:rPr lang="fr-FR" dirty="0" err="1"/>
              <a:t>indicazioni</a:t>
            </a:r>
            <a:r>
              <a:rPr lang="fr-FR" dirty="0"/>
              <a:t> </a:t>
            </a:r>
            <a:r>
              <a:rPr lang="fr-FR" dirty="0" err="1"/>
              <a:t>bibliografiche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diapositiva</a:t>
            </a:r>
            <a:r>
              <a:rPr lang="fr-FR" dirty="0"/>
              <a:t> </a:t>
            </a:r>
            <a:r>
              <a:rPr lang="fr-FR" dirty="0" err="1"/>
              <a:t>seguente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I </a:t>
            </a:r>
            <a:r>
              <a:rPr lang="fr-FR" dirty="0" err="1"/>
              <a:t>testi</a:t>
            </a:r>
            <a:r>
              <a:rPr lang="fr-FR" dirty="0"/>
              <a:t> sono in </a:t>
            </a:r>
            <a:r>
              <a:rPr lang="fr-FR" dirty="0" err="1"/>
              <a:t>pdf</a:t>
            </a:r>
            <a:r>
              <a:rPr lang="fr-FR" dirty="0"/>
              <a:t> </a:t>
            </a:r>
            <a:r>
              <a:rPr lang="fr-FR" dirty="0" err="1"/>
              <a:t>sulla</a:t>
            </a:r>
            <a:r>
              <a:rPr lang="fr-FR" dirty="0"/>
              <a:t> pagina di partage </a:t>
            </a:r>
          </a:p>
          <a:p>
            <a:endParaRPr lang="fr-FR" dirty="0">
              <a:hlinkClick r:id="rId2"/>
            </a:endParaRPr>
          </a:p>
          <a:p>
            <a:r>
              <a:rPr lang="fr-FR" dirty="0">
                <a:hlinkClick r:id="rId2"/>
              </a:rPr>
              <a:t>https://cours-loconte.ovh/doku.php?id=start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161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BD6E1CB-E95E-A181-BC57-AAB23068627D}"/>
              </a:ext>
            </a:extLst>
          </p:cNvPr>
          <p:cNvSpPr txBox="1"/>
          <p:nvPr/>
        </p:nvSpPr>
        <p:spPr>
          <a:xfrm>
            <a:off x="1812022" y="1048624"/>
            <a:ext cx="92111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Cit</a:t>
            </a:r>
            <a:r>
              <a:rPr lang="fr-FR" dirty="0"/>
              <a:t>. </a:t>
            </a:r>
            <a:r>
              <a:rPr lang="fr-FR" dirty="0" err="1"/>
              <a:t>Notizia</a:t>
            </a:r>
            <a:r>
              <a:rPr lang="fr-FR" dirty="0"/>
              <a:t> ai </a:t>
            </a:r>
            <a:r>
              <a:rPr lang="fr-FR" dirty="0" err="1"/>
              <a:t>testi</a:t>
            </a:r>
            <a:r>
              <a:rPr lang="fr-FR" dirty="0"/>
              <a:t> </a:t>
            </a:r>
            <a:r>
              <a:rPr lang="fr-FR" dirty="0" err="1"/>
              <a:t>Opere</a:t>
            </a:r>
            <a:r>
              <a:rPr lang="fr-FR" dirty="0"/>
              <a:t> (i </a:t>
            </a:r>
            <a:r>
              <a:rPr lang="fr-FR" dirty="0" err="1"/>
              <a:t>meridiani</a:t>
            </a:r>
            <a:r>
              <a:rPr lang="fr-FR" dirty="0"/>
              <a:t>) a cura di Paola Italia: </a:t>
            </a:r>
          </a:p>
          <a:p>
            <a:endParaRPr lang="fr-FR" dirty="0"/>
          </a:p>
          <a:p>
            <a:endParaRPr lang="fr-FR" i="1" dirty="0"/>
          </a:p>
          <a:p>
            <a:r>
              <a:rPr lang="fr-FR" i="1" dirty="0" err="1"/>
              <a:t>Cinema</a:t>
            </a:r>
            <a:r>
              <a:rPr lang="fr-FR" i="1" dirty="0"/>
              <a:t> e </a:t>
            </a:r>
            <a:r>
              <a:rPr lang="fr-FR" i="1" dirty="0" err="1"/>
              <a:t>letteratura</a:t>
            </a:r>
            <a:r>
              <a:rPr lang="fr-FR" i="1" dirty="0"/>
              <a:t>: </a:t>
            </a:r>
            <a:r>
              <a:rPr lang="fr-FR" i="1" dirty="0" err="1"/>
              <a:t>intervento</a:t>
            </a:r>
            <a:r>
              <a:rPr lang="fr-FR" i="1" dirty="0"/>
              <a:t> </a:t>
            </a:r>
            <a:r>
              <a:rPr lang="fr-FR" i="1" dirty="0" err="1"/>
              <a:t>sul</a:t>
            </a:r>
            <a:r>
              <a:rPr lang="fr-FR" i="1" dirty="0"/>
              <a:t> </a:t>
            </a:r>
            <a:r>
              <a:rPr lang="fr-FR" i="1" dirty="0" err="1"/>
              <a:t>tema</a:t>
            </a:r>
            <a:r>
              <a:rPr lang="fr-FR" dirty="0"/>
              <a:t>, in Le parole </a:t>
            </a:r>
            <a:r>
              <a:rPr lang="fr-FR" dirty="0" err="1"/>
              <a:t>preparate</a:t>
            </a:r>
            <a:r>
              <a:rPr lang="fr-FR" dirty="0"/>
              <a:t>, pp. 235-238 (</a:t>
            </a:r>
            <a:r>
              <a:rPr lang="fr-FR" dirty="0" err="1"/>
              <a:t>datato</a:t>
            </a:r>
            <a:r>
              <a:rPr lang="fr-FR" dirty="0"/>
              <a:t> </a:t>
            </a:r>
            <a:r>
              <a:rPr lang="fr-FR" dirty="0">
                <a:highlight>
                  <a:srgbClr val="FFFF00"/>
                </a:highlight>
              </a:rPr>
              <a:t>1965</a:t>
            </a:r>
            <a:r>
              <a:rPr lang="fr-FR" dirty="0"/>
              <a:t>). </a:t>
            </a:r>
          </a:p>
          <a:p>
            <a:endParaRPr lang="fr-FR" dirty="0"/>
          </a:p>
          <a:p>
            <a:r>
              <a:rPr lang="fr-FR" dirty="0" err="1"/>
              <a:t>Già</a:t>
            </a:r>
            <a:r>
              <a:rPr lang="fr-FR" dirty="0"/>
              <a:t>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>
                <a:highlight>
                  <a:srgbClr val="FFFF00"/>
                </a:highlight>
              </a:rPr>
              <a:t>1957 </a:t>
            </a:r>
            <a:r>
              <a:rPr lang="fr-FR" dirty="0"/>
              <a:t>Bassani </a:t>
            </a:r>
            <a:r>
              <a:rPr lang="fr-FR" dirty="0" err="1"/>
              <a:t>era</a:t>
            </a:r>
            <a:r>
              <a:rPr lang="fr-FR" dirty="0"/>
              <a:t> </a:t>
            </a:r>
            <a:r>
              <a:rPr lang="fr-FR" dirty="0" err="1"/>
              <a:t>intervenuto</a:t>
            </a:r>
            <a:r>
              <a:rPr lang="fr-FR" dirty="0"/>
              <a:t> a un </a:t>
            </a:r>
            <a:r>
              <a:rPr lang="fr-FR" dirty="0" err="1"/>
              <a:t>convegno</a:t>
            </a:r>
            <a:r>
              <a:rPr lang="fr-FR" dirty="0"/>
              <a:t> </a:t>
            </a:r>
            <a:r>
              <a:rPr lang="fr-FR" dirty="0" err="1"/>
              <a:t>dedicato</a:t>
            </a:r>
            <a:r>
              <a:rPr lang="fr-FR" dirty="0"/>
              <a:t> al </a:t>
            </a:r>
            <a:r>
              <a:rPr lang="fr-FR" dirty="0" err="1"/>
              <a:t>rapporto</a:t>
            </a:r>
            <a:r>
              <a:rPr lang="fr-FR" dirty="0"/>
              <a:t> tra </a:t>
            </a:r>
            <a:r>
              <a:rPr lang="fr-FR" dirty="0" err="1"/>
              <a:t>scrittori</a:t>
            </a:r>
            <a:r>
              <a:rPr lang="fr-FR" dirty="0"/>
              <a:t> e </a:t>
            </a:r>
            <a:r>
              <a:rPr lang="fr-FR" dirty="0" err="1"/>
              <a:t>cinema</a:t>
            </a:r>
            <a:r>
              <a:rPr lang="fr-FR" dirty="0"/>
              <a:t> di </a:t>
            </a:r>
            <a:r>
              <a:rPr lang="fr-FR" dirty="0" err="1"/>
              <a:t>cui</a:t>
            </a:r>
            <a:r>
              <a:rPr lang="fr-FR" dirty="0"/>
              <a:t> si </a:t>
            </a:r>
            <a:r>
              <a:rPr lang="fr-FR" dirty="0" err="1"/>
              <a:t>era</a:t>
            </a:r>
            <a:r>
              <a:rPr lang="fr-FR" dirty="0"/>
              <a:t> </a:t>
            </a:r>
            <a:r>
              <a:rPr lang="fr-FR" dirty="0" err="1"/>
              <a:t>occupato</a:t>
            </a:r>
            <a:r>
              <a:rPr lang="fr-FR" dirty="0"/>
              <a:t> </a:t>
            </a:r>
            <a:r>
              <a:rPr lang="fr-FR" dirty="0" err="1"/>
              <a:t>elio</a:t>
            </a:r>
            <a:r>
              <a:rPr lang="fr-FR" dirty="0"/>
              <a:t> Filippo </a:t>
            </a:r>
            <a:r>
              <a:rPr lang="fr-FR" dirty="0" err="1"/>
              <a:t>Accrocca</a:t>
            </a:r>
            <a:r>
              <a:rPr lang="fr-FR" dirty="0"/>
              <a:t> </a:t>
            </a:r>
            <a:r>
              <a:rPr lang="fr-FR" dirty="0" err="1"/>
              <a:t>sulla</a:t>
            </a:r>
            <a:r>
              <a:rPr lang="fr-FR" dirty="0"/>
              <a:t> «Fiera </a:t>
            </a:r>
            <a:r>
              <a:rPr lang="fr-FR" dirty="0" err="1"/>
              <a:t>Letteraria</a:t>
            </a:r>
            <a:r>
              <a:rPr lang="fr-FR" dirty="0"/>
              <a:t>», </a:t>
            </a:r>
            <a:r>
              <a:rPr lang="fr-FR" dirty="0" err="1"/>
              <a:t>del</a:t>
            </a:r>
            <a:r>
              <a:rPr lang="fr-FR" dirty="0"/>
              <a:t> 1° </a:t>
            </a:r>
            <a:r>
              <a:rPr lang="fr-FR" dirty="0" err="1"/>
              <a:t>dicembre</a:t>
            </a:r>
            <a:r>
              <a:rPr lang="fr-FR" dirty="0"/>
              <a:t> 1957, p. 3, </a:t>
            </a:r>
            <a:r>
              <a:rPr lang="fr-FR" dirty="0" err="1"/>
              <a:t>riportando</a:t>
            </a:r>
            <a:r>
              <a:rPr lang="fr-FR" dirty="0"/>
              <a:t>, tra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altri</a:t>
            </a:r>
            <a:r>
              <a:rPr lang="fr-FR" dirty="0"/>
              <a:t>, anche un </a:t>
            </a:r>
            <a:r>
              <a:rPr lang="fr-FR" dirty="0" err="1"/>
              <a:t>breve</a:t>
            </a:r>
            <a:r>
              <a:rPr lang="fr-FR" dirty="0"/>
              <a:t> </a:t>
            </a:r>
            <a:r>
              <a:rPr lang="fr-FR" dirty="0" err="1"/>
              <a:t>giudizio</a:t>
            </a:r>
            <a:r>
              <a:rPr lang="fr-FR" dirty="0"/>
              <a:t> </a:t>
            </a:r>
            <a:r>
              <a:rPr lang="fr-FR" dirty="0" err="1"/>
              <a:t>dello</a:t>
            </a:r>
            <a:r>
              <a:rPr lang="fr-FR" dirty="0"/>
              <a:t> </a:t>
            </a:r>
            <a:r>
              <a:rPr lang="fr-FR" dirty="0" err="1"/>
              <a:t>scrittore</a:t>
            </a:r>
            <a:r>
              <a:rPr lang="fr-FR" dirty="0"/>
              <a:t> </a:t>
            </a:r>
            <a:r>
              <a:rPr lang="fr-FR" dirty="0" err="1"/>
              <a:t>intitolato</a:t>
            </a:r>
            <a:r>
              <a:rPr lang="fr-FR" dirty="0"/>
              <a:t> </a:t>
            </a:r>
            <a:r>
              <a:rPr lang="fr-FR" i="1" dirty="0"/>
              <a:t>La </a:t>
            </a:r>
            <a:r>
              <a:rPr lang="fr-FR" i="1" dirty="0" err="1"/>
              <a:t>verità</a:t>
            </a:r>
            <a:r>
              <a:rPr lang="fr-FR" i="1" dirty="0"/>
              <a:t> è sempre </a:t>
            </a:r>
            <a:r>
              <a:rPr lang="fr-FR" i="1" dirty="0" err="1"/>
              <a:t>educativa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dirty="0" err="1"/>
              <a:t>Cit</a:t>
            </a:r>
            <a:r>
              <a:rPr lang="fr-FR" dirty="0"/>
              <a:t>. :</a:t>
            </a:r>
          </a:p>
          <a:p>
            <a:endParaRPr lang="fr-FR" dirty="0"/>
          </a:p>
          <a:p>
            <a:r>
              <a:rPr lang="fr-FR" dirty="0"/>
              <a:t>« Il </a:t>
            </a:r>
            <a:r>
              <a:rPr lang="fr-FR" dirty="0" err="1"/>
              <a:t>punto</a:t>
            </a:r>
            <a:r>
              <a:rPr lang="fr-FR" dirty="0"/>
              <a:t> è </a:t>
            </a:r>
            <a:r>
              <a:rPr lang="fr-FR" dirty="0" err="1"/>
              <a:t>questo</a:t>
            </a:r>
            <a:r>
              <a:rPr lang="fr-FR" dirty="0"/>
              <a:t>: ha la </a:t>
            </a:r>
            <a:r>
              <a:rPr lang="fr-FR" dirty="0" err="1"/>
              <a:t>società</a:t>
            </a:r>
            <a:r>
              <a:rPr lang="fr-FR" dirty="0"/>
              <a:t> </a:t>
            </a:r>
            <a:r>
              <a:rPr lang="fr-FR" dirty="0" err="1"/>
              <a:t>italiana</a:t>
            </a:r>
            <a:r>
              <a:rPr lang="fr-FR" dirty="0"/>
              <a:t> il </a:t>
            </a:r>
            <a:r>
              <a:rPr lang="fr-FR" dirty="0" err="1"/>
              <a:t>coraggio</a:t>
            </a:r>
            <a:r>
              <a:rPr lang="fr-FR" dirty="0"/>
              <a:t> di </a:t>
            </a:r>
            <a:r>
              <a:rPr lang="fr-FR" dirty="0" err="1"/>
              <a:t>rappresentare</a:t>
            </a:r>
            <a:r>
              <a:rPr lang="fr-FR" dirty="0"/>
              <a:t> se </a:t>
            </a:r>
            <a:r>
              <a:rPr lang="fr-FR" dirty="0" err="1"/>
              <a:t>stessa</a:t>
            </a:r>
            <a:r>
              <a:rPr lang="fr-FR" dirty="0"/>
              <a:t>? Una </a:t>
            </a:r>
            <a:r>
              <a:rPr lang="fr-FR" dirty="0" err="1"/>
              <a:t>rappresentazione</a:t>
            </a:r>
            <a:r>
              <a:rPr lang="fr-FR" dirty="0"/>
              <a:t> </a:t>
            </a:r>
            <a:r>
              <a:rPr lang="fr-FR" dirty="0" err="1"/>
              <a:t>sincera</a:t>
            </a:r>
            <a:r>
              <a:rPr lang="fr-FR" dirty="0"/>
              <a:t> e </a:t>
            </a:r>
            <a:r>
              <a:rPr lang="fr-FR" dirty="0" err="1"/>
              <a:t>veritiera</a:t>
            </a:r>
            <a:r>
              <a:rPr lang="fr-FR" dirty="0"/>
              <a:t> </a:t>
            </a:r>
            <a:r>
              <a:rPr lang="fr-FR" dirty="0" err="1"/>
              <a:t>dell’epoca</a:t>
            </a:r>
            <a:r>
              <a:rPr lang="fr-FR" dirty="0"/>
              <a:t> </a:t>
            </a:r>
            <a:r>
              <a:rPr lang="fr-FR" dirty="0" err="1"/>
              <a:t>nostra</a:t>
            </a:r>
            <a:r>
              <a:rPr lang="fr-FR" dirty="0"/>
              <a:t>: </a:t>
            </a:r>
            <a:r>
              <a:rPr lang="fr-FR" dirty="0" err="1"/>
              <a:t>questo</a:t>
            </a:r>
            <a:r>
              <a:rPr lang="fr-FR" dirty="0"/>
              <a:t> solo </a:t>
            </a:r>
            <a:r>
              <a:rPr lang="fr-FR" dirty="0" err="1"/>
              <a:t>noi</a:t>
            </a:r>
            <a:r>
              <a:rPr lang="fr-FR" dirty="0"/>
              <a:t> </a:t>
            </a:r>
            <a:r>
              <a:rPr lang="fr-FR" dirty="0" err="1"/>
              <a:t>scrittori</a:t>
            </a:r>
            <a:r>
              <a:rPr lang="fr-FR" dirty="0"/>
              <a:t> </a:t>
            </a:r>
            <a:r>
              <a:rPr lang="fr-FR" dirty="0" err="1"/>
              <a:t>possiamo</a:t>
            </a:r>
            <a:r>
              <a:rPr lang="fr-FR" dirty="0"/>
              <a:t> </a:t>
            </a:r>
            <a:r>
              <a:rPr lang="fr-FR" dirty="0" err="1"/>
              <a:t>dare</a:t>
            </a:r>
            <a:r>
              <a:rPr lang="fr-FR" dirty="0"/>
              <a:t> al </a:t>
            </a:r>
            <a:r>
              <a:rPr lang="fr-FR" dirty="0" err="1"/>
              <a:t>cinema</a:t>
            </a:r>
            <a:r>
              <a:rPr lang="fr-FR" dirty="0"/>
              <a:t>. La </a:t>
            </a:r>
            <a:r>
              <a:rPr lang="fr-FR" dirty="0" err="1"/>
              <a:t>verità</a:t>
            </a:r>
            <a:r>
              <a:rPr lang="fr-FR" dirty="0"/>
              <a:t> è sempre </a:t>
            </a:r>
            <a:r>
              <a:rPr lang="fr-FR" dirty="0" err="1"/>
              <a:t>educativa</a:t>
            </a:r>
            <a:r>
              <a:rPr lang="fr-FR" dirty="0"/>
              <a:t>: sono contrario al </a:t>
            </a:r>
            <a:r>
              <a:rPr lang="fr-FR" dirty="0" err="1"/>
              <a:t>conformismo</a:t>
            </a:r>
            <a:r>
              <a:rPr lang="fr-FR" dirty="0"/>
              <a:t> </a:t>
            </a:r>
            <a:r>
              <a:rPr lang="fr-FR" dirty="0" err="1"/>
              <a:t>educativo</a:t>
            </a:r>
            <a:r>
              <a:rPr lang="fr-FR" dirty="0"/>
              <a:t> ». 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897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vestiti, dipinto, interno, uomo&#10;&#10;Descrizione generata automaticamente">
            <a:extLst>
              <a:ext uri="{FF2B5EF4-FFF2-40B4-BE49-F238E27FC236}">
                <a16:creationId xmlns:a16="http://schemas.microsoft.com/office/drawing/2014/main" id="{396A8FB3-361B-EBFA-6D2B-1D0233C63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22" y="0"/>
            <a:ext cx="7247556" cy="68580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32AA90A-0DED-5B4D-21F6-6E7CD7204899}"/>
              </a:ext>
            </a:extLst>
          </p:cNvPr>
          <p:cNvSpPr txBox="1"/>
          <p:nvPr/>
        </p:nvSpPr>
        <p:spPr>
          <a:xfrm>
            <a:off x="236668" y="828339"/>
            <a:ext cx="208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Caravaggio</a:t>
            </a:r>
            <a:r>
              <a:rPr lang="fr-FR" dirty="0"/>
              <a:t>, La </a:t>
            </a:r>
            <a:r>
              <a:rPr lang="fr-FR" dirty="0" err="1"/>
              <a:t>vocazione</a:t>
            </a:r>
            <a:r>
              <a:rPr lang="fr-FR" dirty="0"/>
              <a:t> di San </a:t>
            </a:r>
            <a:r>
              <a:rPr lang="fr-FR" dirty="0" err="1"/>
              <a:t>matteo</a:t>
            </a:r>
            <a:r>
              <a:rPr lang="fr-FR" dirty="0"/>
              <a:t> (1599-1600)</a:t>
            </a:r>
          </a:p>
        </p:txBody>
      </p:sp>
    </p:spTree>
    <p:extLst>
      <p:ext uri="{BB962C8B-B14F-4D97-AF65-F5344CB8AC3E}">
        <p14:creationId xmlns:p14="http://schemas.microsoft.com/office/powerpoint/2010/main" val="355799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E7DB4A-832A-6031-BDFE-1D5F8618E691}"/>
              </a:ext>
            </a:extLst>
          </p:cNvPr>
          <p:cNvSpPr txBox="1"/>
          <p:nvPr/>
        </p:nvSpPr>
        <p:spPr>
          <a:xfrm>
            <a:off x="1929468" y="1057013"/>
            <a:ext cx="9001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Visione</a:t>
            </a:r>
            <a:r>
              <a:rPr lang="fr-FR" dirty="0"/>
              <a:t> </a:t>
            </a:r>
            <a:r>
              <a:rPr lang="fr-FR" dirty="0" err="1"/>
              <a:t>documentario</a:t>
            </a:r>
            <a:r>
              <a:rPr lang="fr-FR" dirty="0"/>
              <a:t>: </a:t>
            </a:r>
          </a:p>
          <a:p>
            <a:endParaRPr lang="fr-FR" i="1" dirty="0"/>
          </a:p>
          <a:p>
            <a:r>
              <a:rPr lang="fr-FR" i="1" dirty="0"/>
              <a:t>I </a:t>
            </a:r>
            <a:r>
              <a:rPr lang="fr-FR" i="1" dirty="0" err="1"/>
              <a:t>bambini</a:t>
            </a:r>
            <a:r>
              <a:rPr lang="fr-FR" dirty="0"/>
              <a:t>, di </a:t>
            </a:r>
            <a:r>
              <a:rPr lang="fr-FR" dirty="0" err="1"/>
              <a:t>Citto</a:t>
            </a:r>
            <a:r>
              <a:rPr lang="fr-FR" dirty="0"/>
              <a:t> </a:t>
            </a:r>
            <a:r>
              <a:rPr lang="fr-FR" dirty="0" err="1"/>
              <a:t>Maselli</a:t>
            </a:r>
            <a:r>
              <a:rPr lang="fr-FR" dirty="0"/>
              <a:t> (Italia, 1952)</a:t>
            </a:r>
          </a:p>
          <a:p>
            <a:r>
              <a:rPr lang="fr-FR" dirty="0" err="1"/>
              <a:t>Sceneggiatura</a:t>
            </a:r>
            <a:r>
              <a:rPr lang="fr-FR" dirty="0"/>
              <a:t> di Giorgio Bassani</a:t>
            </a:r>
          </a:p>
          <a:p>
            <a:endParaRPr lang="fr-FR" dirty="0"/>
          </a:p>
          <a:p>
            <a:r>
              <a:rPr lang="fr-FR" dirty="0"/>
              <a:t>Link: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https://www.youtube.com/watch?v=KpZP65Vjko4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0102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315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di Office</vt:lpstr>
      <vt:lpstr>La passeggiata prima di cena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Brigitta Loconte</dc:creator>
  <cp:lastModifiedBy>Brigitta Loconte</cp:lastModifiedBy>
  <cp:revision>1</cp:revision>
  <dcterms:created xsi:type="dcterms:W3CDTF">2024-09-30T07:04:18Z</dcterms:created>
  <dcterms:modified xsi:type="dcterms:W3CDTF">2024-10-06T14:29:34Z</dcterms:modified>
</cp:coreProperties>
</file>