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3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E28BBE-2F2A-7D73-0F2C-AC4DEFD48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743334-8567-C6E0-0431-E0B2380BF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3AD173-56A3-9D4D-FB5E-8340137D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0E2E92-7F5D-F68F-2856-3230A250C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394F9F-081F-289C-5CE7-49A837382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42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A61B14-3499-E45A-B8CB-B5D0BE60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8128CE-6B43-FABC-1E12-EFBA9A28D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2D51AD-C5D7-A052-AFAB-DBE082D9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8CCD6D-4AB8-3980-1F89-C7F1760B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98BDEB-6D05-216E-1F7F-90C4C0A1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62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29F4B19-4AB7-BCAD-646A-B5F596559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475605-A2FF-13E9-557F-EA2EC4394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C5510D-229A-17DE-7C61-2931378CB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C1923E-75FD-3BA1-7A0D-356943AE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9E31D6-1854-35CF-0B81-BB103535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41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48D9B9-D01E-827F-09FB-2480BA07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760F43-0EE2-26E8-5E80-9BC1632E6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A980DF-D1B2-2F46-7837-33857FC3F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7475B2-BBF2-EA38-AC36-9B85ABF9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2B4E2-2DC4-3C31-BADF-0544E473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16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B7481-250E-29E4-9996-AF0C0637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1AC7D1-DFB1-9DEC-559A-4A98733FE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89C26F-1166-13A4-4555-3A1C764E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4D9BBE-2CE9-13EA-36E2-9B2237B3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110502-2B36-7A99-89F0-772354DA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69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47B105-1C2D-DD23-298D-4D2186BF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55EF8D-A192-0AB5-68FB-EB7F773E3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40620D-052F-48FB-46D6-C3B79CE52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4F57FA-87EA-B8B8-D413-4E4786AA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A83B25-5657-D8A9-C50E-E73FE170D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2D4A6D-B21A-8219-F7F6-EBFD88CC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60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FE70DE-18C3-E873-2BFF-5903998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17CA9E-8E51-79E4-41B3-66729DB0C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A09900-20BD-C7DB-F5E0-2D102628B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6F10CA7-882B-3DAB-2F3B-D0CF23FBC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F4BE5B-1733-4044-3DAF-7DE68D0C0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0D6C7E-9006-A14A-4DA6-6B1EBD6F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368F877-5672-8A45-6E5F-70C6956C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56AACBE-E063-3796-8345-42B714E8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63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47E2E6-7ACF-C3D8-C9A7-F138E6FC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44A266-EC78-74B0-82C2-EC79C22E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7E8CCAD-0C4E-E2D5-854D-6802142C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FF069F-3FBA-7DDA-FE18-06DE9926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28BD48-18AC-3F7C-4964-D7DAD497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B452B94-A2B7-1B95-DC5C-56C77336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2797F5-5762-9F10-60B4-2C07B442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23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6698A-6C47-E7E9-704A-C18E0E7B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2EE9B3-EB30-756C-A033-326DA66D7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A49A0E-3962-14F0-7E28-6199E351B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0CFC07-9D3B-F7C6-62D2-D77A5CF8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F69286-51D3-B094-C7B9-6901DDE4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2026C8-5AEB-203D-FB37-0C95B0474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28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58B92B-3A91-4411-2E96-73415323C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9AB36C0-1A82-5468-4AF2-633D0C327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0EA144-8CE3-739B-D534-86C2E178F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F1B102-7818-7BB4-C3FA-03354D03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5F1232-9D81-1C2B-5841-7A620650A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60BCE2-17EE-CBA9-C330-ADF2A915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5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E9E2164-0C5D-D60E-5D3A-975D87F0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87F703-C891-1F38-2AA9-75D01A2ED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0FBE3-AF03-048B-2E8F-F85BB03C2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B81FB7-E714-4EF0-AFEC-DE8269F4F3D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61F619-9025-9009-6B90-F94EC5A73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D0B270-29D7-B6EC-2F49-E7CF568F0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69EA7-B958-42CB-AB81-46CB7A3F15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32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-loconte.ovh/doku.php?id=star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ue.bnf.fr/index.do" TargetMode="External"/><Relationship Id="rId2" Type="http://schemas.openxmlformats.org/officeDocument/2006/relationships/hyperlink" Target="https://www.sudoc.abes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ondazioneverga.it/" TargetMode="External"/><Relationship Id="rId5" Type="http://schemas.openxmlformats.org/officeDocument/2006/relationships/hyperlink" Target="https://www.fondazionecollodi.it/it" TargetMode="External"/><Relationship Id="rId4" Type="http://schemas.openxmlformats.org/officeDocument/2006/relationships/hyperlink" Target="https://opac.sbn.i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vio.beniculturali.it/fondazionebassani/carobass/" TargetMode="External"/><Relationship Id="rId2" Type="http://schemas.openxmlformats.org/officeDocument/2006/relationships/hyperlink" Target="https://cinetecadibologna.it/archivi/fondo/fondo-maria-letizia-pascoli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pice.unimi.it/collezioni/fondo-mario-solda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FAE5267-11D6-2F9F-47BB-B73FF0BF40B2}"/>
              </a:ext>
            </a:extLst>
          </p:cNvPr>
          <p:cNvSpPr txBox="1"/>
          <p:nvPr/>
        </p:nvSpPr>
        <p:spPr>
          <a:xfrm>
            <a:off x="3155728" y="2102850"/>
            <a:ext cx="76088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Pagina per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scaricare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 i file delle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lezioni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" action="ppaction://noaction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hlinkClick r:id="" action="ppaction://noactio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hlinkClick r:id="" action="ppaction://noactio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" action="ppaction://noaction"/>
              </a:rPr>
              <a:t>https://cours-loconte.ovh/doku.php?id=start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05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FD06594-7847-36DC-4712-B47D48271301}"/>
              </a:ext>
            </a:extLst>
          </p:cNvPr>
          <p:cNvSpPr txBox="1"/>
          <p:nvPr/>
        </p:nvSpPr>
        <p:spPr>
          <a:xfrm>
            <a:off x="554932" y="637982"/>
            <a:ext cx="9529894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/>
              <a:t>Che </a:t>
            </a:r>
            <a:r>
              <a:rPr lang="fr-FR" sz="2800" b="1" dirty="0" err="1"/>
              <a:t>cos’è</a:t>
            </a:r>
            <a:r>
              <a:rPr lang="fr-FR" sz="2800" b="1" dirty="0"/>
              <a:t> </a:t>
            </a:r>
            <a:r>
              <a:rPr lang="fr-FR" sz="2800" b="1" dirty="0" err="1"/>
              <a:t>una</a:t>
            </a:r>
            <a:r>
              <a:rPr lang="fr-FR" sz="2800" b="1" dirty="0"/>
              <a:t> </a:t>
            </a:r>
            <a:r>
              <a:rPr lang="fr-FR" sz="2800" b="1" dirty="0" err="1"/>
              <a:t>bibliografia</a:t>
            </a:r>
            <a:r>
              <a:rPr lang="fr-FR" sz="2800" b="1" dirty="0"/>
              <a:t>?</a:t>
            </a:r>
          </a:p>
          <a:p>
            <a:r>
              <a:rPr lang="it-IT" sz="1800" b="1" dirty="0" err="1"/>
              <a:t>bibliografìa</a:t>
            </a:r>
            <a:r>
              <a:rPr lang="it-IT" sz="1800" dirty="0"/>
              <a:t> s. f. [comp. di </a:t>
            </a:r>
            <a:r>
              <a:rPr lang="it-IT" sz="1800" i="1" dirty="0" err="1"/>
              <a:t>biblio</a:t>
            </a:r>
            <a:r>
              <a:rPr lang="it-IT" sz="1800" dirty="0"/>
              <a:t>- e -</a:t>
            </a:r>
            <a:r>
              <a:rPr lang="it-IT" sz="1800" i="1" dirty="0"/>
              <a:t>grafia</a:t>
            </a:r>
            <a:r>
              <a:rPr lang="it-IT" sz="1800" dirty="0"/>
              <a:t>; «trascrizione di libri»]. – </a:t>
            </a:r>
            <a:r>
              <a:rPr lang="it-IT" sz="1800" b="1" dirty="0"/>
              <a:t>1.</a:t>
            </a:r>
            <a:r>
              <a:rPr lang="it-IT" sz="1800" dirty="0"/>
              <a:t> Disciplina che studia i varî sistemi di descrizione e classificazione di testi (a stampa o su altro supporto), allo scopo di fornire repertorî (v. il </a:t>
            </a:r>
            <a:r>
              <a:rPr lang="it-IT" sz="1800" dirty="0" err="1"/>
              <a:t>sign</a:t>
            </a:r>
            <a:r>
              <a:rPr lang="it-IT" sz="1800" dirty="0"/>
              <a:t>. seguente) di opere di scrittori, scienziati, ecc. </a:t>
            </a:r>
            <a:r>
              <a:rPr lang="it-IT" sz="1800" b="1" dirty="0"/>
              <a:t>2. a</a:t>
            </a:r>
            <a:r>
              <a:rPr lang="it-IT" sz="1800" b="1" dirty="0">
                <a:highlight>
                  <a:srgbClr val="FFFF00"/>
                </a:highlight>
              </a:rPr>
              <a:t>.</a:t>
            </a:r>
            <a:r>
              <a:rPr lang="it-IT" sz="1800" dirty="0">
                <a:highlight>
                  <a:srgbClr val="FFFF00"/>
                </a:highlight>
              </a:rPr>
              <a:t> </a:t>
            </a:r>
            <a:r>
              <a:rPr lang="it-IT" sz="1800" u="sng" dirty="0">
                <a:highlight>
                  <a:srgbClr val="FFFF00"/>
                </a:highlight>
              </a:rPr>
              <a:t>Opera che contiene un elenco sistematico, variamente ordinato, critico o ragionato, di pubblicazioni di genere vario (</a:t>
            </a:r>
            <a:r>
              <a:rPr lang="it-IT" sz="1800" i="1" u="sng" dirty="0">
                <a:highlight>
                  <a:srgbClr val="FFFF00"/>
                </a:highlight>
              </a:rPr>
              <a:t>b. generali</a:t>
            </a:r>
            <a:r>
              <a:rPr lang="it-IT" sz="1800" u="sng" dirty="0">
                <a:highlight>
                  <a:srgbClr val="FFFF00"/>
                </a:highlight>
              </a:rPr>
              <a:t>) o relative a specifici argomenti, settori, o a singoli autori (</a:t>
            </a:r>
            <a:r>
              <a:rPr lang="it-IT" sz="1800" i="1" u="sng" dirty="0">
                <a:highlight>
                  <a:srgbClr val="FFFF00"/>
                </a:highlight>
              </a:rPr>
              <a:t>b. specializzate</a:t>
            </a:r>
            <a:r>
              <a:rPr lang="it-IT" sz="1800" u="sng" dirty="0">
                <a:highlight>
                  <a:srgbClr val="FFFF00"/>
                </a:highlight>
              </a:rPr>
              <a:t>): </a:t>
            </a:r>
            <a:r>
              <a:rPr lang="it-IT" sz="1800" i="1" u="sng" dirty="0">
                <a:highlight>
                  <a:srgbClr val="FFFF00"/>
                </a:highlight>
              </a:rPr>
              <a:t>b. storica</a:t>
            </a:r>
            <a:r>
              <a:rPr lang="it-IT" sz="1800" u="sng" dirty="0">
                <a:highlight>
                  <a:srgbClr val="FFFF00"/>
                </a:highlight>
              </a:rPr>
              <a:t>, </a:t>
            </a:r>
            <a:r>
              <a:rPr lang="it-IT" sz="1800" i="1" u="sng" dirty="0">
                <a:highlight>
                  <a:srgbClr val="FFFF00"/>
                </a:highlight>
              </a:rPr>
              <a:t>linguistica</a:t>
            </a:r>
            <a:r>
              <a:rPr lang="it-IT" sz="1800" u="sng" dirty="0">
                <a:highlight>
                  <a:srgbClr val="FFFF00"/>
                </a:highlight>
              </a:rPr>
              <a:t>, </a:t>
            </a:r>
            <a:r>
              <a:rPr lang="it-IT" sz="1800" i="1" u="sng" dirty="0">
                <a:highlight>
                  <a:srgbClr val="FFFF00"/>
                </a:highlight>
              </a:rPr>
              <a:t>archeologica</a:t>
            </a:r>
            <a:r>
              <a:rPr lang="it-IT" sz="1800" u="sng" dirty="0">
                <a:highlight>
                  <a:srgbClr val="FFFF00"/>
                </a:highlight>
              </a:rPr>
              <a:t>, ecc</a:t>
            </a:r>
            <a:r>
              <a:rPr lang="it-IT" sz="1800" dirty="0">
                <a:highlight>
                  <a:srgbClr val="FFFF00"/>
                </a:highlight>
              </a:rPr>
              <a:t>. </a:t>
            </a:r>
            <a:r>
              <a:rPr lang="it-IT" sz="1800" b="1" dirty="0"/>
              <a:t>b.</a:t>
            </a:r>
            <a:r>
              <a:rPr lang="it-IT" sz="1800" dirty="0"/>
              <a:t> Sezione di un periodico dove si annunciano i libri di recente pubblicazione. </a:t>
            </a:r>
            <a:r>
              <a:rPr lang="it-IT" sz="1800" b="1" dirty="0"/>
              <a:t>c.</a:t>
            </a:r>
            <a:r>
              <a:rPr lang="it-IT" sz="1800" dirty="0"/>
              <a:t> Elenco, che si fa precedere o seguire a una monografia, a un articolo e </a:t>
            </a:r>
            <a:r>
              <a:rPr lang="it-IT" sz="1800" dirty="0" err="1"/>
              <a:t>sim</a:t>
            </a:r>
            <a:r>
              <a:rPr lang="it-IT" sz="1800" dirty="0"/>
              <a:t>., di opere relative all’argomento trattato. </a:t>
            </a:r>
            <a:r>
              <a:rPr lang="it-IT" sz="1800" b="1" dirty="0"/>
              <a:t>3</a:t>
            </a:r>
            <a:r>
              <a:rPr lang="it-IT" sz="1800" b="1" dirty="0">
                <a:highlight>
                  <a:srgbClr val="FFFF00"/>
                </a:highlight>
              </a:rPr>
              <a:t>.</a:t>
            </a:r>
            <a:r>
              <a:rPr lang="it-IT" sz="1800" dirty="0">
                <a:highlight>
                  <a:srgbClr val="FFFF00"/>
                </a:highlight>
              </a:rPr>
              <a:t> </a:t>
            </a:r>
            <a:r>
              <a:rPr lang="it-IT" sz="1800" u="sng" dirty="0">
                <a:highlight>
                  <a:srgbClr val="FFFF00"/>
                </a:highlight>
              </a:rPr>
              <a:t>Il complesso delle opere, saggi, articoli, ecc. che sono stati scritti su un determinato argomento: </a:t>
            </a:r>
            <a:r>
              <a:rPr lang="it-IT" sz="1800" i="1" u="sng" dirty="0">
                <a:highlight>
                  <a:srgbClr val="FFFF00"/>
                </a:highlight>
              </a:rPr>
              <a:t>b</a:t>
            </a:r>
            <a:r>
              <a:rPr lang="it-IT" sz="1800" u="sng" dirty="0">
                <a:highlight>
                  <a:srgbClr val="FFFF00"/>
                </a:highlight>
              </a:rPr>
              <a:t>. </a:t>
            </a:r>
            <a:r>
              <a:rPr lang="it-IT" sz="1800" i="1" u="sng" dirty="0">
                <a:highlight>
                  <a:srgbClr val="FFFF00"/>
                </a:highlight>
              </a:rPr>
              <a:t>dantesca</a:t>
            </a:r>
            <a:r>
              <a:rPr lang="it-IT" sz="1800" u="sng" dirty="0">
                <a:highlight>
                  <a:srgbClr val="FFFF00"/>
                </a:highlight>
              </a:rPr>
              <a:t>; </a:t>
            </a:r>
            <a:r>
              <a:rPr lang="it-IT" sz="1800" i="1" u="sng" dirty="0">
                <a:highlight>
                  <a:srgbClr val="FFFF00"/>
                </a:highlight>
              </a:rPr>
              <a:t>raccogliere una b</a:t>
            </a:r>
            <a:r>
              <a:rPr lang="it-IT" sz="1800" u="sng" dirty="0">
                <a:highlight>
                  <a:srgbClr val="FFFF00"/>
                </a:highlight>
              </a:rPr>
              <a:t>. </a:t>
            </a:r>
            <a:r>
              <a:rPr lang="it-IT" sz="1800" i="1" u="sng" dirty="0">
                <a:highlight>
                  <a:srgbClr val="FFFF00"/>
                </a:highlight>
              </a:rPr>
              <a:t>di studî sull’allevamento delle api</a:t>
            </a:r>
            <a:r>
              <a:rPr lang="it-IT" sz="1800" u="sng" dirty="0">
                <a:highlight>
                  <a:srgbClr val="FFFF00"/>
                </a:highlight>
              </a:rPr>
              <a:t>;</a:t>
            </a:r>
            <a:r>
              <a:rPr lang="it-IT" sz="1800" i="1" u="sng" dirty="0">
                <a:highlight>
                  <a:srgbClr val="FFFF00"/>
                </a:highlight>
              </a:rPr>
              <a:t> b. ragionata</a:t>
            </a:r>
            <a:r>
              <a:rPr lang="it-IT" sz="1800" u="sng" dirty="0">
                <a:highlight>
                  <a:srgbClr val="FFFF00"/>
                </a:highlight>
              </a:rPr>
              <a:t>, nella quale i testi citati sono accompagnati da una breve scheda critico-esplicativa. </a:t>
            </a:r>
            <a:r>
              <a:rPr lang="it-IT" sz="1800" b="1" dirty="0"/>
              <a:t>4.</a:t>
            </a:r>
            <a:r>
              <a:rPr lang="it-IT" sz="1800" dirty="0"/>
              <a:t> </a:t>
            </a:r>
            <a:r>
              <a:rPr lang="it-IT" sz="1800" i="1" dirty="0"/>
              <a:t>B</a:t>
            </a:r>
            <a:r>
              <a:rPr lang="it-IT" sz="1800" dirty="0"/>
              <a:t>. </a:t>
            </a:r>
            <a:r>
              <a:rPr lang="it-IT" sz="1800" i="1" dirty="0"/>
              <a:t>materiale</a:t>
            </a:r>
            <a:r>
              <a:rPr lang="it-IT" sz="1800" dirty="0"/>
              <a:t>: lo stesso che </a:t>
            </a:r>
            <a:r>
              <a:rPr lang="it-IT" sz="1800" i="1" dirty="0"/>
              <a:t>bibliologia</a:t>
            </a:r>
            <a:r>
              <a:rPr lang="it-IT" sz="1800" dirty="0"/>
              <a:t>, ma intesa concretamente e riferita a singoli autori o a singole opere, per indicare la storia della trasmissione di un testo sotto l’aspetto materiale (vicende del manoscritto, edizioni a stampa, ecc.). </a:t>
            </a:r>
            <a:endParaRPr lang="fr-FR" sz="1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879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9083B5-2EBC-7278-E545-4F15A2EFCD74}"/>
              </a:ext>
            </a:extLst>
          </p:cNvPr>
          <p:cNvSpPr txBox="1"/>
          <p:nvPr/>
        </p:nvSpPr>
        <p:spPr>
          <a:xfrm>
            <a:off x="721453" y="897622"/>
            <a:ext cx="106120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Che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cos’è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una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filmografia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filmografìa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s. f. [comp. di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film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e -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grafia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secondo il modello di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bibliografia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].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– Elenco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accompagnato o no da notizie e giudizî critici, dei film di dati registi, o autori, o attori, o case produttrici; anche, repertorio di film di soggetto analogo: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la f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sulla seconda guerra mondiale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;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una f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dei western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;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per ragazzi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80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A96BF9-8CA7-4AE9-9644-4D4A279D4911}"/>
              </a:ext>
            </a:extLst>
          </p:cNvPr>
          <p:cNvSpPr txBox="1"/>
          <p:nvPr/>
        </p:nvSpPr>
        <p:spPr>
          <a:xfrm>
            <a:off x="1317072" y="696286"/>
            <a:ext cx="9999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GLI STRUMENTI DI RICERCA BIBLIOGRAFICA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B5D569-D348-BDAF-A9F2-AED485DB6576}"/>
              </a:ext>
            </a:extLst>
          </p:cNvPr>
          <p:cNvSpPr txBox="1"/>
          <p:nvPr/>
        </p:nvSpPr>
        <p:spPr>
          <a:xfrm>
            <a:off x="721453" y="1954635"/>
            <a:ext cx="10788242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SUDOC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(Le catalogue du Système Universitaire de Documentation)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https://www.sudoc.abes.fr/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CATALOGO ON LINE DELLA BNF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3"/>
              </a:rPr>
              <a:t>https://catalogue.bnf.fr/index.do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OPAC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Online Public Access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Catalogue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) del Servizio Bibliotecario Nazionale (SBN)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Link: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4"/>
              </a:rPr>
              <a:t>https://opac.sbn.it/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SITI DI FONDAZIONI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5"/>
              </a:rPr>
              <a:t>https://www.fondazionecollodi.it/it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6"/>
              </a:rPr>
              <a:t>https://www.fondazioneverga.it/</a:t>
            </a:r>
            <a:endParaRPr lang="fr-FR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006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5A0D1F-634A-ADB7-00A9-4696C2F3AC45}"/>
              </a:ext>
            </a:extLst>
          </p:cNvPr>
          <p:cNvSpPr txBox="1"/>
          <p:nvPr/>
        </p:nvSpPr>
        <p:spPr>
          <a:xfrm>
            <a:off x="1174459" y="838899"/>
            <a:ext cx="81708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5. </a:t>
            </a:r>
            <a:r>
              <a:rPr kumimoji="0" lang="fr-FR" sz="1800" b="1" i="0" u="none" strike="noStrike" kern="1200" cap="none" spc="0" normalizeH="0" baseline="0" noProof="0" dirty="0">
                <a:ln>
                  <a:solidFill>
                    <a:schemeClr val="tx1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ARCHIVI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DIGITALI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CINETECA DI BOLOGNA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2"/>
              </a:rPr>
              <a:t>https://cinetecadibologna.it/archivi/fondo/fondo-maria-letizia-pascoli/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MOVIO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3"/>
              </a:rPr>
              <a:t>https://www.movio.beniculturali.it/fondazionebassani/carobass/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prstClr val="black"/>
                </a:solidFill>
                <a:latin typeface="Aptos" panose="02110004020202020204"/>
              </a:rPr>
              <a:t>MARIO SOLDATI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hlinkClick r:id="rId4"/>
              </a:rPr>
              <a:t>https://www.apice.unimi.it/collezioni/fondo-mario-soldati/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>
              <a:solidFill>
                <a:prstClr val="black"/>
              </a:solidFill>
              <a:latin typeface="Aptos" panose="02110004020202020204"/>
            </a:endParaRP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2549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2024-09-24T07:30:51Z</dcterms:created>
  <dcterms:modified xsi:type="dcterms:W3CDTF">2024-09-24T07:31:29Z</dcterms:modified>
</cp:coreProperties>
</file>