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95" r:id="rId3"/>
    <p:sldId id="296"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9" d="100"/>
          <a:sy n="79" d="100"/>
        </p:scale>
        <p:origin x="86" y="3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95A8E0-EAF0-0444-9927-327E109B16F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fr-FR"/>
          </a:p>
        </p:txBody>
      </p:sp>
      <p:sp>
        <p:nvSpPr>
          <p:cNvPr id="3" name="Sottotitolo 2">
            <a:extLst>
              <a:ext uri="{FF2B5EF4-FFF2-40B4-BE49-F238E27FC236}">
                <a16:creationId xmlns:a16="http://schemas.microsoft.com/office/drawing/2014/main" id="{4DC6944C-C768-CE3C-F596-8CA2DE9467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fr-FR"/>
          </a:p>
        </p:txBody>
      </p:sp>
      <p:sp>
        <p:nvSpPr>
          <p:cNvPr id="4" name="Segnaposto data 3">
            <a:extLst>
              <a:ext uri="{FF2B5EF4-FFF2-40B4-BE49-F238E27FC236}">
                <a16:creationId xmlns:a16="http://schemas.microsoft.com/office/drawing/2014/main" id="{A855716D-355D-323C-A56C-020F7F4DF048}"/>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5" name="Segnaposto piè di pagina 4">
            <a:extLst>
              <a:ext uri="{FF2B5EF4-FFF2-40B4-BE49-F238E27FC236}">
                <a16:creationId xmlns:a16="http://schemas.microsoft.com/office/drawing/2014/main" id="{D016B3C2-3616-1708-FA10-75440E8AD3FD}"/>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EF82CD64-F778-EAE6-7A9C-4BB1850A9F04}"/>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38170823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3206D5-23CE-91AB-39B1-52FC14286CDB}"/>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id="{CD1E090D-6084-5C29-69CE-74773D67C6AF}"/>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43F8A6CE-4930-415A-5E6E-2D6DC43DFEE6}"/>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5" name="Segnaposto piè di pagina 4">
            <a:extLst>
              <a:ext uri="{FF2B5EF4-FFF2-40B4-BE49-F238E27FC236}">
                <a16:creationId xmlns:a16="http://schemas.microsoft.com/office/drawing/2014/main" id="{BFF5AA77-389C-C8EF-945B-C132D5F53601}"/>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68064F21-7771-3D33-8FAB-3DDA9A7825DE}"/>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2555252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7D0F9F73-83CF-840B-804F-A60AFF7C715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fr-FR"/>
          </a:p>
        </p:txBody>
      </p:sp>
      <p:sp>
        <p:nvSpPr>
          <p:cNvPr id="3" name="Segnaposto testo verticale 2">
            <a:extLst>
              <a:ext uri="{FF2B5EF4-FFF2-40B4-BE49-F238E27FC236}">
                <a16:creationId xmlns:a16="http://schemas.microsoft.com/office/drawing/2014/main" id="{14CDE6E4-F734-F19C-36F1-69E5A0A744A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2432BF25-2F55-8652-4222-5928DA0EF6AD}"/>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5" name="Segnaposto piè di pagina 4">
            <a:extLst>
              <a:ext uri="{FF2B5EF4-FFF2-40B4-BE49-F238E27FC236}">
                <a16:creationId xmlns:a16="http://schemas.microsoft.com/office/drawing/2014/main" id="{4184BA4B-6152-21CD-A60A-38DB00B8C1F8}"/>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FDB2D8B6-4846-E142-5E96-D9BA66587F5D}"/>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3681608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90ED66-E9F3-5220-392F-10FF7E5A9052}"/>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id="{E548574A-B838-33DC-FE26-8276A452E6BF}"/>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BCC77BBC-662C-F537-8249-063998614888}"/>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5" name="Segnaposto piè di pagina 4">
            <a:extLst>
              <a:ext uri="{FF2B5EF4-FFF2-40B4-BE49-F238E27FC236}">
                <a16:creationId xmlns:a16="http://schemas.microsoft.com/office/drawing/2014/main" id="{EF27906B-DAD6-C600-D46D-AED2384A9434}"/>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8B1ECDA0-0314-61AC-7F8E-A7EE0A550275}"/>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42315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404CAE-A1F7-6B8E-7F6C-F8DC8DDBC46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id="{5DFB1A71-BBCE-0537-3EFA-6A2DEB374D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1291E5E-B7B9-A6C8-C194-6AA92EF785BB}"/>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5" name="Segnaposto piè di pagina 4">
            <a:extLst>
              <a:ext uri="{FF2B5EF4-FFF2-40B4-BE49-F238E27FC236}">
                <a16:creationId xmlns:a16="http://schemas.microsoft.com/office/drawing/2014/main" id="{56BFCF11-89F0-2174-55B8-E6183C6E7617}"/>
              </a:ext>
            </a:extLst>
          </p:cNvPr>
          <p:cNvSpPr>
            <a:spLocks noGrp="1"/>
          </p:cNvSpPr>
          <p:nvPr>
            <p:ph type="ftr" sz="quarter" idx="11"/>
          </p:nvPr>
        </p:nvSpPr>
        <p:spPr/>
        <p:txBody>
          <a:bodyPr/>
          <a:lstStyle/>
          <a:p>
            <a:endParaRPr lang="fr-FR"/>
          </a:p>
        </p:txBody>
      </p:sp>
      <p:sp>
        <p:nvSpPr>
          <p:cNvPr id="6" name="Segnaposto numero diapositiva 5">
            <a:extLst>
              <a:ext uri="{FF2B5EF4-FFF2-40B4-BE49-F238E27FC236}">
                <a16:creationId xmlns:a16="http://schemas.microsoft.com/office/drawing/2014/main" id="{5FD5AB18-37AF-4676-CF83-BFAFB3557054}"/>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6831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8C63E3-4FFC-5296-1298-2E71F2E72BAA}"/>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id="{D118C106-2E87-C6F1-FE62-1771227CD02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contenuto 3">
            <a:extLst>
              <a:ext uri="{FF2B5EF4-FFF2-40B4-BE49-F238E27FC236}">
                <a16:creationId xmlns:a16="http://schemas.microsoft.com/office/drawing/2014/main" id="{DC0D407E-FA8D-DF70-17ED-E43AF4366881}"/>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data 4">
            <a:extLst>
              <a:ext uri="{FF2B5EF4-FFF2-40B4-BE49-F238E27FC236}">
                <a16:creationId xmlns:a16="http://schemas.microsoft.com/office/drawing/2014/main" id="{0F25F9CF-6C32-59DD-2540-75AC8302FED0}"/>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6" name="Segnaposto piè di pagina 5">
            <a:extLst>
              <a:ext uri="{FF2B5EF4-FFF2-40B4-BE49-F238E27FC236}">
                <a16:creationId xmlns:a16="http://schemas.microsoft.com/office/drawing/2014/main" id="{40997D99-42C1-57F9-764E-D3CD88C2964C}"/>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id="{2407E18B-3722-B3AB-7C93-EABC1475EE15}"/>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106643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25EA5E-5581-0C31-8A2B-36985E19323E}"/>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id="{B0149681-616F-FCE0-DCB1-87349A9308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A0D9DFF-B67C-8584-EE6E-9890997C998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5" name="Segnaposto testo 4">
            <a:extLst>
              <a:ext uri="{FF2B5EF4-FFF2-40B4-BE49-F238E27FC236}">
                <a16:creationId xmlns:a16="http://schemas.microsoft.com/office/drawing/2014/main" id="{F1D4C378-383B-655A-A8D3-B6FE4BF2F8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0BC241C-3DE2-33F4-E227-AE227E0C165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7" name="Segnaposto data 6">
            <a:extLst>
              <a:ext uri="{FF2B5EF4-FFF2-40B4-BE49-F238E27FC236}">
                <a16:creationId xmlns:a16="http://schemas.microsoft.com/office/drawing/2014/main" id="{8B353DF2-E47D-6DFC-1BBA-ECD1231987C6}"/>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8" name="Segnaposto piè di pagina 7">
            <a:extLst>
              <a:ext uri="{FF2B5EF4-FFF2-40B4-BE49-F238E27FC236}">
                <a16:creationId xmlns:a16="http://schemas.microsoft.com/office/drawing/2014/main" id="{8D8A8B0C-E7B0-B9BD-173D-F4A6A54F6499}"/>
              </a:ext>
            </a:extLst>
          </p:cNvPr>
          <p:cNvSpPr>
            <a:spLocks noGrp="1"/>
          </p:cNvSpPr>
          <p:nvPr>
            <p:ph type="ftr" sz="quarter" idx="11"/>
          </p:nvPr>
        </p:nvSpPr>
        <p:spPr/>
        <p:txBody>
          <a:bodyPr/>
          <a:lstStyle/>
          <a:p>
            <a:endParaRPr lang="fr-FR"/>
          </a:p>
        </p:txBody>
      </p:sp>
      <p:sp>
        <p:nvSpPr>
          <p:cNvPr id="9" name="Segnaposto numero diapositiva 8">
            <a:extLst>
              <a:ext uri="{FF2B5EF4-FFF2-40B4-BE49-F238E27FC236}">
                <a16:creationId xmlns:a16="http://schemas.microsoft.com/office/drawing/2014/main" id="{39473632-E8E0-8A6D-F240-4CFBF881091B}"/>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3088296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5E1664-4E77-6CAC-D132-53AB780C6600}"/>
              </a:ext>
            </a:extLst>
          </p:cNvPr>
          <p:cNvSpPr>
            <a:spLocks noGrp="1"/>
          </p:cNvSpPr>
          <p:nvPr>
            <p:ph type="title"/>
          </p:nvPr>
        </p:nvSpPr>
        <p:spPr/>
        <p:txBody>
          <a:bodyPr/>
          <a:lstStyle/>
          <a:p>
            <a:r>
              <a:rPr lang="it-IT"/>
              <a:t>Fare clic per modificare lo stile del titolo dello schema</a:t>
            </a:r>
            <a:endParaRPr lang="fr-FR"/>
          </a:p>
        </p:txBody>
      </p:sp>
      <p:sp>
        <p:nvSpPr>
          <p:cNvPr id="3" name="Segnaposto data 2">
            <a:extLst>
              <a:ext uri="{FF2B5EF4-FFF2-40B4-BE49-F238E27FC236}">
                <a16:creationId xmlns:a16="http://schemas.microsoft.com/office/drawing/2014/main" id="{54710C2B-BB5E-752E-74FC-22974FD78AD2}"/>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4" name="Segnaposto piè di pagina 3">
            <a:extLst>
              <a:ext uri="{FF2B5EF4-FFF2-40B4-BE49-F238E27FC236}">
                <a16:creationId xmlns:a16="http://schemas.microsoft.com/office/drawing/2014/main" id="{60424FBB-BC3A-B617-2D19-14F257448FA3}"/>
              </a:ext>
            </a:extLst>
          </p:cNvPr>
          <p:cNvSpPr>
            <a:spLocks noGrp="1"/>
          </p:cNvSpPr>
          <p:nvPr>
            <p:ph type="ftr" sz="quarter" idx="11"/>
          </p:nvPr>
        </p:nvSpPr>
        <p:spPr/>
        <p:txBody>
          <a:bodyPr/>
          <a:lstStyle/>
          <a:p>
            <a:endParaRPr lang="fr-FR"/>
          </a:p>
        </p:txBody>
      </p:sp>
      <p:sp>
        <p:nvSpPr>
          <p:cNvPr id="5" name="Segnaposto numero diapositiva 4">
            <a:extLst>
              <a:ext uri="{FF2B5EF4-FFF2-40B4-BE49-F238E27FC236}">
                <a16:creationId xmlns:a16="http://schemas.microsoft.com/office/drawing/2014/main" id="{7385B833-CC4F-0537-5401-358CDFDB04A0}"/>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2427996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ED4432F-51F7-1600-8DE1-8FE5844F133F}"/>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3" name="Segnaposto piè di pagina 2">
            <a:extLst>
              <a:ext uri="{FF2B5EF4-FFF2-40B4-BE49-F238E27FC236}">
                <a16:creationId xmlns:a16="http://schemas.microsoft.com/office/drawing/2014/main" id="{6E6308D7-F9B1-778C-0570-436E24A62D5E}"/>
              </a:ext>
            </a:extLst>
          </p:cNvPr>
          <p:cNvSpPr>
            <a:spLocks noGrp="1"/>
          </p:cNvSpPr>
          <p:nvPr>
            <p:ph type="ftr" sz="quarter" idx="11"/>
          </p:nvPr>
        </p:nvSpPr>
        <p:spPr/>
        <p:txBody>
          <a:bodyPr/>
          <a:lstStyle/>
          <a:p>
            <a:endParaRPr lang="fr-FR"/>
          </a:p>
        </p:txBody>
      </p:sp>
      <p:sp>
        <p:nvSpPr>
          <p:cNvPr id="4" name="Segnaposto numero diapositiva 3">
            <a:extLst>
              <a:ext uri="{FF2B5EF4-FFF2-40B4-BE49-F238E27FC236}">
                <a16:creationId xmlns:a16="http://schemas.microsoft.com/office/drawing/2014/main" id="{DC4D3FD6-64E9-B498-939B-C03200BC653A}"/>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271488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038DC-55A5-1DFD-448E-5D1A535E960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contenuto 2">
            <a:extLst>
              <a:ext uri="{FF2B5EF4-FFF2-40B4-BE49-F238E27FC236}">
                <a16:creationId xmlns:a16="http://schemas.microsoft.com/office/drawing/2014/main" id="{2CA5330E-7BA2-5228-D0EA-98EFD99215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testo 3">
            <a:extLst>
              <a:ext uri="{FF2B5EF4-FFF2-40B4-BE49-F238E27FC236}">
                <a16:creationId xmlns:a16="http://schemas.microsoft.com/office/drawing/2014/main" id="{D5BF7332-E017-CBFA-6F45-8A07E18511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8026D25-6001-2DAE-6681-755459FE6FFA}"/>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6" name="Segnaposto piè di pagina 5">
            <a:extLst>
              <a:ext uri="{FF2B5EF4-FFF2-40B4-BE49-F238E27FC236}">
                <a16:creationId xmlns:a16="http://schemas.microsoft.com/office/drawing/2014/main" id="{1756D864-EBA8-69D6-57E8-66A88A75E0EE}"/>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id="{56F4DC3D-A449-6E60-9655-5316709C97CF}"/>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440044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18F8A-D111-A0F9-E0CA-94A6F77FF5D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fr-FR"/>
          </a:p>
        </p:txBody>
      </p:sp>
      <p:sp>
        <p:nvSpPr>
          <p:cNvPr id="3" name="Segnaposto immagine 2">
            <a:extLst>
              <a:ext uri="{FF2B5EF4-FFF2-40B4-BE49-F238E27FC236}">
                <a16:creationId xmlns:a16="http://schemas.microsoft.com/office/drawing/2014/main" id="{96F75D86-B3D7-0733-5DDD-7933582588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a:extLst>
              <a:ext uri="{FF2B5EF4-FFF2-40B4-BE49-F238E27FC236}">
                <a16:creationId xmlns:a16="http://schemas.microsoft.com/office/drawing/2014/main" id="{FF529A4F-1E4F-5874-2E24-0992C7E13D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DAE1292-D562-AD3F-C844-0798A305CCD6}"/>
              </a:ext>
            </a:extLst>
          </p:cNvPr>
          <p:cNvSpPr>
            <a:spLocks noGrp="1"/>
          </p:cNvSpPr>
          <p:nvPr>
            <p:ph type="dt" sz="half" idx="10"/>
          </p:nvPr>
        </p:nvSpPr>
        <p:spPr/>
        <p:txBody>
          <a:bodyPr/>
          <a:lstStyle/>
          <a:p>
            <a:fld id="{48C81465-0FB2-44A4-99A9-3638B0FC7FC6}" type="datetimeFigureOut">
              <a:rPr lang="fr-FR" smtClean="0"/>
              <a:t>21/10/2024</a:t>
            </a:fld>
            <a:endParaRPr lang="fr-FR"/>
          </a:p>
        </p:txBody>
      </p:sp>
      <p:sp>
        <p:nvSpPr>
          <p:cNvPr id="6" name="Segnaposto piè di pagina 5">
            <a:extLst>
              <a:ext uri="{FF2B5EF4-FFF2-40B4-BE49-F238E27FC236}">
                <a16:creationId xmlns:a16="http://schemas.microsoft.com/office/drawing/2014/main" id="{330F7160-2B2E-4F26-B3B4-23EAA5238EC2}"/>
              </a:ext>
            </a:extLst>
          </p:cNvPr>
          <p:cNvSpPr>
            <a:spLocks noGrp="1"/>
          </p:cNvSpPr>
          <p:nvPr>
            <p:ph type="ftr" sz="quarter" idx="11"/>
          </p:nvPr>
        </p:nvSpPr>
        <p:spPr/>
        <p:txBody>
          <a:bodyPr/>
          <a:lstStyle/>
          <a:p>
            <a:endParaRPr lang="fr-FR"/>
          </a:p>
        </p:txBody>
      </p:sp>
      <p:sp>
        <p:nvSpPr>
          <p:cNvPr id="7" name="Segnaposto numero diapositiva 6">
            <a:extLst>
              <a:ext uri="{FF2B5EF4-FFF2-40B4-BE49-F238E27FC236}">
                <a16:creationId xmlns:a16="http://schemas.microsoft.com/office/drawing/2014/main" id="{F4516912-2FB5-CF79-B1CC-60A644B1093C}"/>
              </a:ext>
            </a:extLst>
          </p:cNvPr>
          <p:cNvSpPr>
            <a:spLocks noGrp="1"/>
          </p:cNvSpPr>
          <p:nvPr>
            <p:ph type="sldNum" sz="quarter" idx="12"/>
          </p:nvPr>
        </p:nvSpPr>
        <p:spPr/>
        <p:txBody>
          <a:bodyPr/>
          <a:lstStyle/>
          <a:p>
            <a:fld id="{C96EA2BE-D826-49AB-AC18-C13D5C4C3523}" type="slidenum">
              <a:rPr lang="fr-FR" smtClean="0"/>
              <a:t>‹N›</a:t>
            </a:fld>
            <a:endParaRPr lang="fr-FR"/>
          </a:p>
        </p:txBody>
      </p:sp>
    </p:spTree>
    <p:extLst>
      <p:ext uri="{BB962C8B-B14F-4D97-AF65-F5344CB8AC3E}">
        <p14:creationId xmlns:p14="http://schemas.microsoft.com/office/powerpoint/2010/main" val="340487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89CFF98-6787-3246-4C0E-B3787FEA88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fr-FR"/>
          </a:p>
        </p:txBody>
      </p:sp>
      <p:sp>
        <p:nvSpPr>
          <p:cNvPr id="3" name="Segnaposto testo 2">
            <a:extLst>
              <a:ext uri="{FF2B5EF4-FFF2-40B4-BE49-F238E27FC236}">
                <a16:creationId xmlns:a16="http://schemas.microsoft.com/office/drawing/2014/main" id="{4B051F0C-07C1-F450-BF81-530CB7B619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fr-FR"/>
          </a:p>
        </p:txBody>
      </p:sp>
      <p:sp>
        <p:nvSpPr>
          <p:cNvPr id="4" name="Segnaposto data 3">
            <a:extLst>
              <a:ext uri="{FF2B5EF4-FFF2-40B4-BE49-F238E27FC236}">
                <a16:creationId xmlns:a16="http://schemas.microsoft.com/office/drawing/2014/main" id="{FA01AF30-1F9E-D4EF-4CD6-5CFCCE07D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8C81465-0FB2-44A4-99A9-3638B0FC7FC6}" type="datetimeFigureOut">
              <a:rPr lang="fr-FR" smtClean="0"/>
              <a:t>21/10/2024</a:t>
            </a:fld>
            <a:endParaRPr lang="fr-FR"/>
          </a:p>
        </p:txBody>
      </p:sp>
      <p:sp>
        <p:nvSpPr>
          <p:cNvPr id="5" name="Segnaposto piè di pagina 4">
            <a:extLst>
              <a:ext uri="{FF2B5EF4-FFF2-40B4-BE49-F238E27FC236}">
                <a16:creationId xmlns:a16="http://schemas.microsoft.com/office/drawing/2014/main" id="{0BD2E6DD-E3BF-AEF8-1F69-7006830E3B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Segnaposto numero diapositiva 5">
            <a:extLst>
              <a:ext uri="{FF2B5EF4-FFF2-40B4-BE49-F238E27FC236}">
                <a16:creationId xmlns:a16="http://schemas.microsoft.com/office/drawing/2014/main" id="{92BD26B6-CA0F-B00A-A0D6-2634D40345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6EA2BE-D826-49AB-AC18-C13D5C4C3523}" type="slidenum">
              <a:rPr lang="fr-FR" smtClean="0"/>
              <a:t>‹N›</a:t>
            </a:fld>
            <a:endParaRPr lang="fr-FR"/>
          </a:p>
        </p:txBody>
      </p:sp>
    </p:spTree>
    <p:extLst>
      <p:ext uri="{BB962C8B-B14F-4D97-AF65-F5344CB8AC3E}">
        <p14:creationId xmlns:p14="http://schemas.microsoft.com/office/powerpoint/2010/main" val="41496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TzGYe0eF4NY&amp;t=12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B7001213-EB11-DB1A-EFF9-70D5D7828224}"/>
              </a:ext>
            </a:extLst>
          </p:cNvPr>
          <p:cNvSpPr txBox="1"/>
          <p:nvPr/>
        </p:nvSpPr>
        <p:spPr>
          <a:xfrm>
            <a:off x="2463501" y="1215614"/>
            <a:ext cx="7648687" cy="5632311"/>
          </a:xfrm>
          <a:prstGeom prst="rect">
            <a:avLst/>
          </a:prstGeom>
          <a:noFill/>
        </p:spPr>
        <p:txBody>
          <a:bodyPr wrap="square" rtlCol="0">
            <a:spAutoFit/>
          </a:bodyPr>
          <a:lstStyle/>
          <a:p>
            <a:r>
              <a:rPr lang="fr-FR" i="1" dirty="0"/>
              <a:t>La </a:t>
            </a:r>
            <a:r>
              <a:rPr lang="fr-FR" i="1" dirty="0" err="1"/>
              <a:t>passeggiata</a:t>
            </a:r>
            <a:r>
              <a:rPr lang="fr-FR" i="1" dirty="0"/>
              <a:t> </a:t>
            </a:r>
            <a:r>
              <a:rPr lang="fr-FR" i="1" dirty="0" err="1"/>
              <a:t>primadi</a:t>
            </a:r>
            <a:r>
              <a:rPr lang="fr-FR" i="1" dirty="0"/>
              <a:t> </a:t>
            </a:r>
            <a:r>
              <a:rPr lang="fr-FR" i="1" dirty="0" err="1"/>
              <a:t>cena</a:t>
            </a:r>
            <a:r>
              <a:rPr lang="fr-FR" i="1" dirty="0"/>
              <a:t> (1951):</a:t>
            </a:r>
          </a:p>
          <a:p>
            <a:endParaRPr lang="fr-FR" i="1" dirty="0"/>
          </a:p>
          <a:p>
            <a:r>
              <a:rPr lang="fr-FR" i="1" dirty="0">
                <a:highlight>
                  <a:srgbClr val="FFFF00"/>
                </a:highlight>
              </a:rPr>
              <a:t>CRITICA LETTERARIA</a:t>
            </a:r>
          </a:p>
          <a:p>
            <a:r>
              <a:rPr lang="fr-FR" i="1" dirty="0"/>
              <a:t>Testo di Marco Antonio </a:t>
            </a:r>
            <a:r>
              <a:rPr lang="fr-FR" i="1" dirty="0" err="1"/>
              <a:t>Bazzocchi</a:t>
            </a:r>
            <a:r>
              <a:rPr lang="fr-FR" i="1" dirty="0"/>
              <a:t> </a:t>
            </a:r>
            <a:r>
              <a:rPr lang="fr-FR" i="1" dirty="0" err="1"/>
              <a:t>tratto</a:t>
            </a:r>
            <a:r>
              <a:rPr lang="fr-FR" i="1" dirty="0"/>
              <a:t> da Con </a:t>
            </a:r>
            <a:r>
              <a:rPr lang="fr-FR" i="1" dirty="0" err="1"/>
              <a:t>gli</a:t>
            </a:r>
            <a:r>
              <a:rPr lang="fr-FR" i="1" dirty="0"/>
              <a:t> </a:t>
            </a:r>
            <a:r>
              <a:rPr lang="fr-FR" i="1" dirty="0" err="1"/>
              <a:t>occhi</a:t>
            </a:r>
            <a:r>
              <a:rPr lang="fr-FR" i="1" dirty="0"/>
              <a:t> di Artemisia.</a:t>
            </a:r>
          </a:p>
          <a:p>
            <a:endParaRPr lang="fr-FR" i="1" dirty="0">
              <a:highlight>
                <a:srgbClr val="FFFF00"/>
              </a:highlight>
            </a:endParaRPr>
          </a:p>
          <a:p>
            <a:endParaRPr lang="fr-FR" i="1" dirty="0">
              <a:highlight>
                <a:srgbClr val="FFFF00"/>
              </a:highlight>
            </a:endParaRPr>
          </a:p>
          <a:p>
            <a:endParaRPr lang="fr-FR" i="1" dirty="0">
              <a:highlight>
                <a:srgbClr val="FFFF00"/>
              </a:highlight>
            </a:endParaRPr>
          </a:p>
          <a:p>
            <a:r>
              <a:rPr lang="fr-FR" i="1" dirty="0">
                <a:highlight>
                  <a:srgbClr val="FFFF00"/>
                </a:highlight>
              </a:rPr>
              <a:t>APERTURA CINEMATOGRAFICA</a:t>
            </a:r>
          </a:p>
          <a:p>
            <a:endParaRPr lang="fr-FR" i="1" dirty="0"/>
          </a:p>
          <a:p>
            <a:r>
              <a:rPr lang="fr-FR" i="1" dirty="0" err="1"/>
              <a:t>Tecnica</a:t>
            </a:r>
            <a:r>
              <a:rPr lang="fr-FR" i="1" dirty="0"/>
              <a:t>: </a:t>
            </a:r>
            <a:r>
              <a:rPr lang="fr-FR" i="1" dirty="0" err="1"/>
              <a:t>panoramica</a:t>
            </a:r>
            <a:r>
              <a:rPr lang="fr-FR" i="1" dirty="0"/>
              <a:t>-zoom</a:t>
            </a:r>
          </a:p>
          <a:p>
            <a:r>
              <a:rPr lang="fr-FR" i="1" dirty="0" err="1"/>
              <a:t>Penna</a:t>
            </a:r>
            <a:r>
              <a:rPr lang="fr-FR" i="1" dirty="0"/>
              <a:t> </a:t>
            </a:r>
            <a:r>
              <a:rPr lang="fr-FR" i="1" dirty="0" err="1"/>
              <a:t>dello</a:t>
            </a:r>
            <a:r>
              <a:rPr lang="fr-FR" i="1" dirty="0"/>
              <a:t> </a:t>
            </a:r>
            <a:r>
              <a:rPr lang="fr-FR" i="1" dirty="0" err="1"/>
              <a:t>scrittore</a:t>
            </a:r>
            <a:r>
              <a:rPr lang="fr-FR" i="1" dirty="0"/>
              <a:t> </a:t>
            </a:r>
            <a:r>
              <a:rPr lang="fr-FR" i="1" dirty="0" err="1"/>
              <a:t>che</a:t>
            </a:r>
            <a:r>
              <a:rPr lang="fr-FR" i="1" dirty="0"/>
              <a:t> si </a:t>
            </a:r>
            <a:r>
              <a:rPr lang="fr-FR" i="1" dirty="0" err="1"/>
              <a:t>scontra</a:t>
            </a:r>
            <a:r>
              <a:rPr lang="fr-FR" i="1" dirty="0"/>
              <a:t> con la </a:t>
            </a:r>
            <a:r>
              <a:rPr lang="fr-FR" i="1" dirty="0" err="1"/>
              <a:t>realtà</a:t>
            </a:r>
            <a:r>
              <a:rPr lang="fr-FR" i="1" dirty="0"/>
              <a:t> </a:t>
            </a:r>
            <a:r>
              <a:rPr lang="fr-FR" i="1" dirty="0" err="1"/>
              <a:t>dell’Italia</a:t>
            </a:r>
            <a:r>
              <a:rPr lang="fr-FR" i="1" dirty="0"/>
              <a:t> </a:t>
            </a:r>
            <a:r>
              <a:rPr lang="fr-FR" i="1" dirty="0" err="1"/>
              <a:t>del</a:t>
            </a:r>
            <a:r>
              <a:rPr lang="fr-FR" i="1" dirty="0"/>
              <a:t> </a:t>
            </a:r>
            <a:r>
              <a:rPr lang="fr-FR" i="1" dirty="0" err="1"/>
              <a:t>dopoguerra</a:t>
            </a:r>
            <a:r>
              <a:rPr lang="fr-FR" i="1" dirty="0"/>
              <a:t> = Bassani è anche </a:t>
            </a:r>
            <a:r>
              <a:rPr lang="fr-FR" i="1" dirty="0" err="1"/>
              <a:t>sceneggiatore</a:t>
            </a:r>
            <a:r>
              <a:rPr lang="fr-FR" i="1" dirty="0"/>
              <a:t> e </a:t>
            </a:r>
            <a:r>
              <a:rPr lang="fr-FR" i="1" dirty="0" err="1"/>
              <a:t>scrive</a:t>
            </a:r>
            <a:r>
              <a:rPr lang="fr-FR" i="1" dirty="0"/>
              <a:t> il </a:t>
            </a:r>
            <a:r>
              <a:rPr lang="fr-FR" i="1" dirty="0" err="1"/>
              <a:t>commento</a:t>
            </a:r>
            <a:r>
              <a:rPr lang="fr-FR" i="1" dirty="0"/>
              <a:t> </a:t>
            </a:r>
            <a:r>
              <a:rPr lang="fr-FR" i="1" dirty="0" err="1"/>
              <a:t>cinematografico</a:t>
            </a:r>
            <a:r>
              <a:rPr lang="fr-FR" i="1" dirty="0"/>
              <a:t> di un </a:t>
            </a:r>
            <a:r>
              <a:rPr lang="fr-FR" i="1" dirty="0" err="1"/>
              <a:t>documentario</a:t>
            </a:r>
            <a:r>
              <a:rPr lang="fr-FR" i="1" dirty="0"/>
              <a:t> </a:t>
            </a:r>
            <a:r>
              <a:rPr lang="fr-FR" i="1" dirty="0" err="1"/>
              <a:t>intitolato</a:t>
            </a:r>
            <a:r>
              <a:rPr lang="fr-FR" i="1" dirty="0"/>
              <a:t> I </a:t>
            </a:r>
            <a:r>
              <a:rPr lang="fr-FR" i="1" dirty="0" err="1"/>
              <a:t>bambini</a:t>
            </a:r>
            <a:r>
              <a:rPr lang="fr-FR" i="1" dirty="0"/>
              <a:t> </a:t>
            </a:r>
            <a:r>
              <a:rPr lang="fr-FR" i="1"/>
              <a:t>(1952)</a:t>
            </a:r>
            <a:endParaRPr lang="fr-FR" i="1" dirty="0"/>
          </a:p>
          <a:p>
            <a:endParaRPr lang="fr-FR" i="1" dirty="0"/>
          </a:p>
          <a:p>
            <a:endParaRPr lang="fr-FR" i="1" dirty="0"/>
          </a:p>
          <a:p>
            <a:endParaRPr lang="fr-FR" i="1" dirty="0"/>
          </a:p>
          <a:p>
            <a:r>
              <a:rPr lang="fr-FR" i="1" dirty="0">
                <a:highlight>
                  <a:srgbClr val="FFFF00"/>
                </a:highlight>
              </a:rPr>
              <a:t>STORIA DELL’ARTE </a:t>
            </a:r>
            <a:r>
              <a:rPr lang="fr-FR" i="1" dirty="0"/>
              <a:t>(Mostra su </a:t>
            </a:r>
            <a:r>
              <a:rPr lang="fr-FR" i="1" dirty="0" err="1"/>
              <a:t>Caravaggio</a:t>
            </a:r>
            <a:r>
              <a:rPr lang="fr-FR" i="1" dirty="0"/>
              <a:t> a </a:t>
            </a:r>
            <a:r>
              <a:rPr lang="fr-FR" i="1" dirty="0" err="1"/>
              <a:t>Palazzo</a:t>
            </a:r>
            <a:r>
              <a:rPr lang="fr-FR" i="1" dirty="0"/>
              <a:t> </a:t>
            </a:r>
            <a:r>
              <a:rPr lang="fr-FR" i="1" dirty="0" err="1"/>
              <a:t>reale</a:t>
            </a:r>
            <a:r>
              <a:rPr lang="fr-FR" i="1" dirty="0"/>
              <a:t> di Milano </a:t>
            </a:r>
            <a:r>
              <a:rPr lang="fr-FR" i="1" dirty="0" err="1"/>
              <a:t>diretta</a:t>
            </a:r>
            <a:r>
              <a:rPr lang="fr-FR" i="1" dirty="0"/>
              <a:t> da Roberto Longhi -1952)</a:t>
            </a:r>
          </a:p>
          <a:p>
            <a:endParaRPr lang="fr-FR" i="1" dirty="0"/>
          </a:p>
          <a:p>
            <a:r>
              <a:rPr lang="fr-FR" i="1" dirty="0"/>
              <a:t>Luce e Ombra</a:t>
            </a:r>
          </a:p>
        </p:txBody>
      </p:sp>
    </p:spTree>
    <p:extLst>
      <p:ext uri="{BB962C8B-B14F-4D97-AF65-F5344CB8AC3E}">
        <p14:creationId xmlns:p14="http://schemas.microsoft.com/office/powerpoint/2010/main" val="1677387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DEBB04D4-0C70-49F2-46A9-CB869326D0B4}"/>
              </a:ext>
            </a:extLst>
          </p:cNvPr>
          <p:cNvSpPr txBox="1"/>
          <p:nvPr/>
        </p:nvSpPr>
        <p:spPr>
          <a:xfrm>
            <a:off x="1705708" y="668215"/>
            <a:ext cx="9566030" cy="5632311"/>
          </a:xfrm>
          <a:prstGeom prst="rect">
            <a:avLst/>
          </a:prstGeom>
          <a:noFill/>
        </p:spPr>
        <p:txBody>
          <a:bodyPr wrap="square" rtlCol="0">
            <a:spAutoFit/>
          </a:bodyPr>
          <a:lstStyle/>
          <a:p>
            <a:r>
              <a:rPr lang="fr-FR" dirty="0" err="1"/>
              <a:t>Presentazione</a:t>
            </a:r>
            <a:r>
              <a:rPr lang="fr-FR" dirty="0"/>
              <a:t> di Mario Soldati:</a:t>
            </a:r>
          </a:p>
          <a:p>
            <a:endParaRPr lang="fr-FR" dirty="0"/>
          </a:p>
          <a:p>
            <a:r>
              <a:rPr lang="fr-FR" dirty="0"/>
              <a:t>Link Soldati:</a:t>
            </a:r>
          </a:p>
          <a:p>
            <a:endParaRPr lang="fr-FR" dirty="0"/>
          </a:p>
          <a:p>
            <a:r>
              <a:rPr lang="fr-FR" dirty="0">
                <a:hlinkClick r:id="rId2"/>
              </a:rPr>
              <a:t>https://www.youtube.com/watch?v=TzGYe0eF4NY&amp;t=12s</a:t>
            </a:r>
            <a:endParaRPr lang="fr-FR" dirty="0"/>
          </a:p>
          <a:p>
            <a:endParaRPr lang="fr-FR" dirty="0"/>
          </a:p>
          <a:p>
            <a:endParaRPr lang="fr-FR" dirty="0"/>
          </a:p>
          <a:p>
            <a:r>
              <a:rPr lang="fr-FR" dirty="0"/>
              <a:t>Mario Soldati </a:t>
            </a:r>
            <a:r>
              <a:rPr lang="fr-FR" dirty="0" err="1"/>
              <a:t>apre</a:t>
            </a:r>
            <a:r>
              <a:rPr lang="fr-FR" dirty="0"/>
              <a:t> le porte </a:t>
            </a:r>
            <a:r>
              <a:rPr lang="fr-FR" dirty="0" err="1"/>
              <a:t>della</a:t>
            </a:r>
            <a:r>
              <a:rPr lang="fr-FR" dirty="0"/>
              <a:t> </a:t>
            </a:r>
            <a:r>
              <a:rPr lang="fr-FR" dirty="0" err="1"/>
              <a:t>scrittura</a:t>
            </a:r>
            <a:r>
              <a:rPr lang="fr-FR" dirty="0"/>
              <a:t> </a:t>
            </a:r>
            <a:r>
              <a:rPr lang="fr-FR" dirty="0" err="1"/>
              <a:t>cinematografica</a:t>
            </a:r>
            <a:r>
              <a:rPr lang="fr-FR" dirty="0"/>
              <a:t> a Bassani. </a:t>
            </a:r>
          </a:p>
          <a:p>
            <a:r>
              <a:rPr lang="fr-FR" u="sng" dirty="0" err="1"/>
              <a:t>Dichiarazione</a:t>
            </a:r>
            <a:r>
              <a:rPr lang="fr-FR" u="sng" dirty="0"/>
              <a:t> di Bassani: </a:t>
            </a:r>
          </a:p>
          <a:p>
            <a:endParaRPr lang="fr-FR" dirty="0"/>
          </a:p>
          <a:p>
            <a:r>
              <a:rPr lang="it-IT" dirty="0"/>
              <a:t>Comunque sia, debbo dire che il lavoro subalterno dello sceneggiatore non è stato senza utilità, per la mia letteratura. Erano gli anni intorno al Cinquanta. [...] Scrivendo, non mi impegnavo solitamente a “tirar fuori”</a:t>
            </a:r>
          </a:p>
          <a:p>
            <a:r>
              <a:rPr lang="it-IT" dirty="0"/>
              <a:t>tutto quello che avevo dentro [...]. Orbene, fu proprio il lavoro cinematografico, e soprattutto la vicinanza e lo sprone di un amico carissimo, che era</a:t>
            </a:r>
          </a:p>
          <a:p>
            <a:r>
              <a:rPr lang="it-IT" dirty="0"/>
              <a:t>regista sì, ma anche scrittore (parlo di Mario Soldati), il quale non soffriva affatto, ovviamente, dei complessi di inferiorità o superiorità, nei confronti</a:t>
            </a:r>
          </a:p>
          <a:p>
            <a:r>
              <a:rPr lang="it-IT" dirty="0"/>
              <a:t>della letteratura, che affliggono tanti uomini di cinema, fu proprio questo incontro e questa collaborazione a indurmi a uscire da me, a esprimermi</a:t>
            </a:r>
          </a:p>
          <a:p>
            <a:r>
              <a:rPr lang="it-IT" dirty="0"/>
              <a:t>completamente sulla pagina.</a:t>
            </a:r>
            <a:endParaRPr lang="fr-FR" dirty="0"/>
          </a:p>
        </p:txBody>
      </p:sp>
    </p:spTree>
    <p:extLst>
      <p:ext uri="{BB962C8B-B14F-4D97-AF65-F5344CB8AC3E}">
        <p14:creationId xmlns:p14="http://schemas.microsoft.com/office/powerpoint/2010/main" val="302541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14004C0-36F0-0C01-92D6-7567539947C7}"/>
              </a:ext>
            </a:extLst>
          </p:cNvPr>
          <p:cNvSpPr txBox="1"/>
          <p:nvPr/>
        </p:nvSpPr>
        <p:spPr>
          <a:xfrm>
            <a:off x="1283677" y="589085"/>
            <a:ext cx="9741877" cy="5967275"/>
          </a:xfrm>
          <a:prstGeom prst="rect">
            <a:avLst/>
          </a:prstGeom>
          <a:noFill/>
        </p:spPr>
        <p:txBody>
          <a:bodyPr wrap="square" rtlCol="0">
            <a:spAutoFit/>
          </a:bodyPr>
          <a:lstStyle/>
          <a:p>
            <a:r>
              <a:rPr lang="fr-FR" i="1" dirty="0"/>
              <a:t>La provinciale (dal </a:t>
            </a:r>
            <a:r>
              <a:rPr lang="fr-FR" i="1" dirty="0" err="1"/>
              <a:t>racconto</a:t>
            </a:r>
            <a:r>
              <a:rPr lang="fr-FR" i="1" dirty="0"/>
              <a:t> </a:t>
            </a:r>
            <a:r>
              <a:rPr lang="fr-FR" i="1" dirty="0" err="1"/>
              <a:t>omonimo</a:t>
            </a:r>
            <a:r>
              <a:rPr lang="fr-FR" i="1" dirty="0"/>
              <a:t> di Alberto Moravia, </a:t>
            </a:r>
            <a:r>
              <a:rPr lang="fr-FR" i="1" dirty="0" err="1"/>
              <a:t>Premio</a:t>
            </a:r>
            <a:r>
              <a:rPr lang="fr-FR" i="1" dirty="0"/>
              <a:t> </a:t>
            </a:r>
            <a:r>
              <a:rPr lang="fr-FR" i="1" dirty="0" err="1"/>
              <a:t>Strega</a:t>
            </a:r>
            <a:r>
              <a:rPr lang="fr-FR" i="1" dirty="0"/>
              <a:t> 1951) – </a:t>
            </a:r>
            <a:r>
              <a:rPr lang="fr-FR" i="1" dirty="0" err="1"/>
              <a:t>visione</a:t>
            </a:r>
            <a:r>
              <a:rPr lang="fr-FR" i="1" dirty="0"/>
              <a:t> film (1952-1953)</a:t>
            </a:r>
          </a:p>
          <a:p>
            <a:endParaRPr lang="fr-FR" i="1" dirty="0"/>
          </a:p>
          <a:p>
            <a:r>
              <a:rPr lang="fr-FR" i="1" dirty="0" err="1"/>
              <a:t>Evidenziare</a:t>
            </a:r>
            <a:r>
              <a:rPr lang="fr-FR" i="1" dirty="0"/>
              <a:t> i </a:t>
            </a:r>
            <a:r>
              <a:rPr lang="fr-FR" i="1" dirty="0" err="1"/>
              <a:t>parallelismi</a:t>
            </a:r>
            <a:r>
              <a:rPr lang="fr-FR" i="1" dirty="0"/>
              <a:t> con la </a:t>
            </a:r>
            <a:r>
              <a:rPr lang="fr-FR" i="1" dirty="0" err="1"/>
              <a:t>passeggiata</a:t>
            </a:r>
            <a:r>
              <a:rPr lang="fr-FR" i="1" dirty="0"/>
              <a:t> prima di </a:t>
            </a:r>
            <a:r>
              <a:rPr lang="fr-FR" i="1" dirty="0" err="1"/>
              <a:t>cena</a:t>
            </a:r>
            <a:endParaRPr lang="fr-FR" i="1" dirty="0"/>
          </a:p>
          <a:p>
            <a:endParaRPr lang="fr-FR" dirty="0"/>
          </a:p>
          <a:p>
            <a:r>
              <a:rPr lang="fr-FR" dirty="0" err="1"/>
              <a:t>Sceneggiatura</a:t>
            </a:r>
            <a:endParaRPr lang="fr-FR" dirty="0"/>
          </a:p>
          <a:p>
            <a:pPr marL="179705" marR="179705" algn="just">
              <a:lnSpc>
                <a:spcPct val="107000"/>
              </a:lnSpc>
              <a:spcAft>
                <a:spcPts val="800"/>
              </a:spcAft>
            </a:pPr>
            <a:r>
              <a:rPr lang="it-IT" sz="1800" dirty="0">
                <a:effectLst/>
                <a:latin typeface="Times New Roman" panose="02020603050405020304" pitchFamily="18" charset="0"/>
                <a:ea typeface="Calibri" panose="020F0502020204030204" pitchFamily="34" charset="0"/>
                <a:cs typeface="Arial" panose="020B0604020202020204" pitchFamily="34" charset="0"/>
              </a:rPr>
              <a:t>Per fare La </a:t>
            </a:r>
            <a:r>
              <a:rPr lang="it-IT" sz="1800" i="1" dirty="0">
                <a:effectLst/>
                <a:latin typeface="Times New Roman" panose="02020603050405020304" pitchFamily="18" charset="0"/>
                <a:ea typeface="Calibri" panose="020F0502020204030204" pitchFamily="34" charset="0"/>
                <a:cs typeface="Arial" panose="020B0604020202020204" pitchFamily="34" charset="0"/>
              </a:rPr>
              <a:t>provinciale</a:t>
            </a:r>
            <a:r>
              <a:rPr lang="it-IT" sz="1800" dirty="0">
                <a:effectLst/>
                <a:latin typeface="Times New Roman" panose="02020603050405020304" pitchFamily="18" charset="0"/>
                <a:ea typeface="Calibri" panose="020F0502020204030204" pitchFamily="34" charset="0"/>
                <a:cs typeface="Arial" panose="020B0604020202020204" pitchFamily="34" charset="0"/>
              </a:rPr>
              <a:t> come io volevo ho dovuto lottare alla morte con il produttore (io credo che se oggi dovessimo ripetere la litigata che abbiamo fatto allora, oggi che sia io che il produttore che era Attilio Riccio siamo di anni più vecchi, certamente moriremmo d'infarto). La litigata si basava su questo: c'erano due trattamenti da scegliere, due canovacci, due elaborazioni: uno era stato eseguito da uno sceneggiatore francese che ha fatto anche dei buonissimi film per grandi registi come Renoir, ecc. Il trattamento della Provinciale era fatto bene, ma di cucina normale, e con il personaggio del marito della ragazza come lo ha visto Moravia, cioè un personaggio vecchiotto, sentimentale e romantico. L'altro era quello mio e di Bassani. Io dissi: "Io faccio quello mio e non faccio quello di F." e il produttore diceva: "No, io faccio quello di F. e non faccio quello tuo, se no, non faccio il film" e allora io: "Bene non facciamo il film". Questa cosa è andata avanti per ore e ore finché eravamo tutti e due pallidi, schiumanti di rabbia con insulti reciproci terribili - so che Bassani è scappato perché non resisteva alla scena - e finalmente ho vinto.</a:t>
            </a:r>
            <a:endParaRPr lang="fr-FR" sz="1800" dirty="0">
              <a:effectLst/>
              <a:latin typeface="Calibri" panose="020F0502020204030204" pitchFamily="34" charset="0"/>
              <a:ea typeface="Calibri" panose="020F0502020204030204" pitchFamily="34" charset="0"/>
              <a:cs typeface="Arial" panose="020B0604020202020204" pitchFamily="34" charset="0"/>
            </a:endParaRPr>
          </a:p>
          <a:p>
            <a:r>
              <a:rPr lang="it-IT" sz="1800" i="1" dirty="0">
                <a:effectLst/>
                <a:latin typeface="Times New Roman" panose="02020603050405020304" pitchFamily="18" charset="0"/>
                <a:ea typeface="Calibri" panose="020F0502020204030204" pitchFamily="34" charset="0"/>
                <a:cs typeface="Arial" panose="020B0604020202020204" pitchFamily="34" charset="0"/>
              </a:rPr>
              <a:t>Incursioni tra i borghesi. Mario Soldati</a:t>
            </a:r>
            <a:r>
              <a:rPr lang="it-IT" sz="1800" dirty="0">
                <a:effectLst/>
                <a:latin typeface="Times New Roman" panose="02020603050405020304" pitchFamily="18" charset="0"/>
                <a:ea typeface="Calibri" panose="020F0502020204030204" pitchFamily="34" charset="0"/>
                <a:cs typeface="Arial" panose="020B0604020202020204" pitchFamily="34" charset="0"/>
              </a:rPr>
              <a:t>, in Goffredo Fofi, Franca Faldini (a cura di), </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L'</a:t>
            </a:r>
            <a:r>
              <a:rPr lang="it-IT" sz="1800" i="1" dirty="0">
                <a:effectLst/>
                <a:latin typeface="Times New Roman" panose="02020603050405020304" pitchFamily="18" charset="0"/>
                <a:ea typeface="Calibri" panose="020F0502020204030204" pitchFamily="34" charset="0"/>
                <a:cs typeface="Arial" panose="020B0604020202020204" pitchFamily="34" charset="0"/>
              </a:rPr>
              <a:t>avventurosa</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Arial" panose="020B0604020202020204" pitchFamily="34" charset="0"/>
              </a:rPr>
              <a:t>storia</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Arial" panose="020B0604020202020204" pitchFamily="34" charset="0"/>
              </a:rPr>
              <a:t>del</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a:t>
            </a:r>
            <a:r>
              <a:rPr lang="it-IT" sz="1800" i="1" dirty="0">
                <a:effectLst/>
                <a:latin typeface="Times New Roman" panose="02020603050405020304" pitchFamily="18" charset="0"/>
                <a:ea typeface="Calibri" panose="020F0502020204030204" pitchFamily="34" charset="0"/>
                <a:cs typeface="Arial" panose="020B0604020202020204" pitchFamily="34" charset="0"/>
              </a:rPr>
              <a:t>cinema</a:t>
            </a:r>
            <a:r>
              <a:rPr lang="it-IT" sz="1800" i="1" dirty="0">
                <a:effectLst/>
                <a:latin typeface="Times New Roman" panose="02020603050405020304" pitchFamily="18" charset="0"/>
                <a:ea typeface="Calibri" panose="020F0502020204030204" pitchFamily="34" charset="0"/>
                <a:cs typeface="Times New Roman" panose="02020603050405020304" pitchFamily="18" charset="0"/>
              </a:rPr>
              <a:t> italiano</a:t>
            </a:r>
            <a:r>
              <a:rPr lang="it-IT" sz="1800" dirty="0">
                <a:effectLst/>
                <a:latin typeface="Times New Roman" panose="02020603050405020304" pitchFamily="18" charset="0"/>
                <a:ea typeface="Calibri" panose="020F0502020204030204" pitchFamily="34" charset="0"/>
                <a:cs typeface="Arial" panose="020B0604020202020204" pitchFamily="34" charset="0"/>
              </a:rPr>
              <a:t>, Milano, Feltrinelli, 1984, p. 312.</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030260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543</Words>
  <Application>Microsoft Office PowerPoint</Application>
  <PresentationFormat>Widescreen</PresentationFormat>
  <Paragraphs>39</Paragraphs>
  <Slides>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vt:i4>
      </vt:variant>
    </vt:vector>
  </HeadingPairs>
  <TitlesOfParts>
    <vt:vector size="9" baseType="lpstr">
      <vt:lpstr>Aptos</vt:lpstr>
      <vt:lpstr>Aptos Display</vt:lpstr>
      <vt:lpstr>Arial</vt:lpstr>
      <vt:lpstr>Calibri</vt:lpstr>
      <vt:lpstr>Times New Roman</vt:lpstr>
      <vt:lpstr>Tema di Office</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Brigitta Loconte</dc:creator>
  <cp:lastModifiedBy>Brigitta Loconte</cp:lastModifiedBy>
  <cp:revision>1</cp:revision>
  <dcterms:created xsi:type="dcterms:W3CDTF">2024-10-21T09:25:29Z</dcterms:created>
  <dcterms:modified xsi:type="dcterms:W3CDTF">2024-10-21T09:26:09Z</dcterms:modified>
</cp:coreProperties>
</file>