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1DF509-62A0-A95E-FBB7-60975F0F5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C61CA1B-428A-2BF4-B942-82CBD0A06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6B19A6-5925-B05E-82A2-5FB4F4DE3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15B57F-7B6B-6081-27F4-BA86F85EB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CAA67D-FDAE-A12E-F757-AC2B661B2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966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A12C4F-DE33-F11E-EA39-4E0633A92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D561856-105C-7252-9D23-47BAD0501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CAFAF3-7789-92F5-7D17-0A1C343A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2338F8-4550-26EA-A7C1-E7D5B64A2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7D4054-3DF8-9209-1E29-C36D35BB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79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08A381C-E32D-0761-1CCA-95F1F00D57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9B1F1F9-5A45-A35E-8E0E-C965C23D8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EF48F7-4CBC-B5C5-5A38-FB743450B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99672D-979D-FC69-2AD2-38A26A999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3F7F84-1770-2FD4-95E3-72F271336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32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CE192A-B08F-309A-1584-9E81CB820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4D9CCC-4F67-39F8-BCC6-C3FC8265F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0E1106-35D7-2AB0-5747-0E3CE096C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02312B-BAF8-E34E-B152-3C13FD01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CAE8CD-D27A-50AA-B752-6DB7741F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26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672D11-A6D4-4C45-9CF3-D06F4B9FB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E8D784-A428-65C3-4347-1291F30C1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A21315-A630-7963-DD6D-49DA2334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45E84D-36CE-9790-5F87-2CEB2699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248A8F-3C6A-3EF6-E57A-08C0A0CCE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95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F1BA58-C5DB-FCB0-E476-D430AE368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C3BA57-D096-84C1-11EF-0367AD922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60A1B8E-38F2-FF02-B09D-49ADA76F4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87EDE0-6D8A-DAC1-C7AE-9D704346F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74527B-0170-9F0B-5E2A-BD5F32576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AF3FC0-EEC8-B241-07C8-A79FA55ED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2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0997FC-BCD5-6D3F-DC90-F6864F2A8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3E61E0-7B39-1CB6-CC6B-11815A235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B387B4-1BBC-3B88-2F44-D5D89229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2E02C34-6232-68D7-748E-B2471E0F62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4B453F0-BA0A-B423-EB6D-EDCF58865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3879703-2F2F-2A55-12F3-2692C90F3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05293A9-3532-316C-58E6-85DE12ADD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9198544-7B16-C3DA-4592-9976D869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316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B73C9A-91C3-23DF-C128-965F35307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B2160E0-8C3C-45C5-F98F-6D3DCDAF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6C8E4A8-6367-ABEF-82CC-A83CA3FD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C2ECB8A-260F-3ED7-74C8-96101CFB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17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381F493-0C3E-4DC3-CC0E-7A2F291E5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C1CE36A-7054-3E5E-2FD0-3DBF9E568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7C09010-62C7-4A78-1693-6D16B0E2E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168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2684C-1BCD-6426-0478-8F2030C6E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F0DEF4-8807-DD48-9680-8A3C14D0C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7201896-017B-D11A-F0F6-050FAA4FB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C145B40-82E9-FD1A-7006-A37C3C83E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76004C-52FB-D4D1-2F71-1638B9F4E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41300D-9823-AD24-079B-FC71F906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97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F9FF8E-291F-7C39-048B-4B4957501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FB0BEEA-9401-7BD3-CDEF-862B88BBE0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77BB640-9E84-F9FC-607E-C8D8B3B8C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D2085D3-D5D6-D721-CB44-91AF78A91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9B674B-1DDA-8811-60B3-5C4957426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760A2A-9124-BF1B-1733-77B0BB39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33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2C160E-7192-8F8E-45B5-D54FF123B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CE07259-3640-80D0-4487-2E295BF16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176204-6B49-A31C-0864-B309F3B11F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A26026-B9C6-4FC7-83CE-4240B1B8FE6D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0EE74C-385B-CBF5-B3B5-D31A0D219A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1DAE4F-A7B2-701D-1B61-85D52551B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16B12B-6C9E-4A6B-93BD-8561A6CD6E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0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treccani.it/ext-tool/intra/images/2/27/Thesaurus_2018_fig_c_00054_001.jpg" TargetMode="External"/><Relationship Id="rId2" Type="http://schemas.openxmlformats.org/officeDocument/2006/relationships/hyperlink" Target="https://images.treccani.it/ext-tool/intra/images/e/e2/Thesaurus_2018_fig_c_00054_002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ZZ-VOAsMY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netecadibologna.it/archivi/" TargetMode="External"/><Relationship Id="rId2" Type="http://schemas.openxmlformats.org/officeDocument/2006/relationships/hyperlink" Target="https://www.fondazionecsc.it/biblioteca-digitale-biblioteca-luigi-chiarini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museocinema.it/it/bibliomediateca-archivio-storico/archivio-storico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9DBC1BB-A712-C92B-F13A-82F782DA7504}"/>
              </a:ext>
            </a:extLst>
          </p:cNvPr>
          <p:cNvSpPr txBox="1"/>
          <p:nvPr/>
        </p:nvSpPr>
        <p:spPr>
          <a:xfrm>
            <a:off x="1535185" y="696286"/>
            <a:ext cx="9899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Che </a:t>
            </a:r>
            <a:r>
              <a:rPr lang="fr-FR" dirty="0" err="1"/>
              <a:t>cos’è</a:t>
            </a:r>
            <a:r>
              <a:rPr lang="fr-FR" dirty="0"/>
              <a:t> il </a:t>
            </a:r>
            <a:r>
              <a:rPr lang="fr-FR" dirty="0" err="1"/>
              <a:t>cinema</a:t>
            </a:r>
            <a:r>
              <a:rPr lang="fr-FR" dirty="0"/>
              <a:t> ?</a:t>
            </a:r>
          </a:p>
          <a:p>
            <a:endParaRPr lang="fr-FR" dirty="0"/>
          </a:p>
          <a:p>
            <a:r>
              <a:rPr lang="fr-FR" dirty="0"/>
              <a:t>(Fonte </a:t>
            </a:r>
            <a:r>
              <a:rPr lang="fr-FR" dirty="0" err="1"/>
              <a:t>treccani</a:t>
            </a:r>
            <a:r>
              <a:rPr lang="fr-FR" dirty="0"/>
              <a:t>)</a:t>
            </a:r>
          </a:p>
          <a:p>
            <a:endParaRPr lang="fr-FR" dirty="0"/>
          </a:p>
          <a:p>
            <a:endParaRPr lang="fr-FR" dirty="0"/>
          </a:p>
          <a:p>
            <a:pPr marL="342900" indent="-342900">
              <a:buAutoNum type="arabicPeriod"/>
            </a:pPr>
            <a:r>
              <a:rPr lang="it-IT" dirty="0"/>
              <a:t>Il </a:t>
            </a:r>
            <a:r>
              <a:rPr lang="it-IT" b="1" u="sng" dirty="0">
                <a:solidFill>
                  <a:srgbClr val="93282C"/>
                </a:solidFill>
                <a:effectLst/>
                <a:hlinkClick r:id="rId2"/>
              </a:rPr>
              <a:t>CINEMA</a:t>
            </a:r>
            <a:r>
              <a:rPr lang="it-IT" dirty="0"/>
              <a:t> è la ripresa, attraverso immagini fotografiche in rapida successione, di soggetti fermi o più spesso in movimento, e la proiezione delle immagini stesse su uno schermo illuminato, in modo che l’occhio ne abbia una visione continua e tale da simulare il movimento; al di là del procedimento tecnico, la parola indica la particolare forma di rappresentazione che sfrutta le caratteristiche del mezzo tecnico per valorizzare un contenuto (</a:t>
            </a:r>
            <a:r>
              <a:rPr lang="it-IT" i="1" dirty="0"/>
              <a:t>c. d’autore</a:t>
            </a:r>
            <a:r>
              <a:rPr lang="it-IT" dirty="0"/>
              <a:t>; </a:t>
            </a:r>
            <a:r>
              <a:rPr lang="it-IT" i="1" dirty="0"/>
              <a:t>quest’anno seguirò il corso di storia e critica del c.</a:t>
            </a:r>
            <a:r>
              <a:rPr lang="it-IT" dirty="0"/>
              <a:t>). </a:t>
            </a:r>
            <a:r>
              <a:rPr lang="it-IT" b="1" dirty="0"/>
              <a:t>2. </a:t>
            </a:r>
            <a:r>
              <a:rPr lang="it-IT" b="1" u="sng" dirty="0">
                <a:solidFill>
                  <a:srgbClr val="93282C"/>
                </a:solidFill>
                <a:effectLst/>
                <a:hlinkClick r:id="rId3"/>
              </a:rPr>
              <a:t>MAPPA</a:t>
            </a:r>
            <a:r>
              <a:rPr lang="it-IT" b="1" dirty="0"/>
              <a:t> </a:t>
            </a:r>
            <a:r>
              <a:rPr lang="it-IT" dirty="0"/>
              <a:t>Viene detta cinema anche la produzione di film intesi come prodotti culturali e commerciali, che grazie alla loro immediatezza ed espressività possono essere consumati da un grande numero di persone (</a:t>
            </a:r>
            <a:r>
              <a:rPr lang="it-IT" i="1" dirty="0"/>
              <a:t>la crisi del c.</a:t>
            </a:r>
            <a:r>
              <a:rPr lang="it-IT" dirty="0"/>
              <a:t>; </a:t>
            </a:r>
            <a:r>
              <a:rPr lang="it-IT" i="1" dirty="0"/>
              <a:t>il mondo del c.</a:t>
            </a:r>
            <a:r>
              <a:rPr lang="it-IT" dirty="0"/>
              <a:t>); ci si può riferire anche al genere e alla qualità dei film prodotti (</a:t>
            </a:r>
            <a:r>
              <a:rPr lang="it-IT" i="1" dirty="0"/>
              <a:t>c. muto</a:t>
            </a:r>
            <a:r>
              <a:rPr lang="it-IT" dirty="0"/>
              <a:t>, </a:t>
            </a:r>
            <a:r>
              <a:rPr lang="it-IT" i="1" dirty="0"/>
              <a:t>sonoro</a:t>
            </a:r>
            <a:r>
              <a:rPr lang="it-IT" dirty="0"/>
              <a:t>; </a:t>
            </a:r>
            <a:r>
              <a:rPr lang="it-IT" i="1" dirty="0"/>
              <a:t>c. per ragazzi</a:t>
            </a:r>
            <a:r>
              <a:rPr lang="it-IT" dirty="0"/>
              <a:t>; </a:t>
            </a:r>
            <a:r>
              <a:rPr lang="it-IT" i="1" dirty="0"/>
              <a:t>c. d’essai</a:t>
            </a:r>
            <a:r>
              <a:rPr lang="it-IT" dirty="0"/>
              <a:t>). </a:t>
            </a:r>
            <a:r>
              <a:rPr lang="it-IT" b="1" dirty="0"/>
              <a:t>3. </a:t>
            </a:r>
            <a:r>
              <a:rPr lang="it-IT" b="1" u="sng" dirty="0">
                <a:solidFill>
                  <a:srgbClr val="93282C"/>
                </a:solidFill>
                <a:effectLst/>
                <a:hlinkClick r:id="rId3"/>
              </a:rPr>
              <a:t>MAPPA</a:t>
            </a:r>
            <a:r>
              <a:rPr lang="it-IT" b="1" dirty="0"/>
              <a:t> </a:t>
            </a:r>
            <a:r>
              <a:rPr lang="it-IT" dirty="0"/>
              <a:t>Un cinema, poi, è anche il locale adibito alla proiezione di film per il pubblico (</a:t>
            </a:r>
            <a:r>
              <a:rPr lang="it-IT" i="1" dirty="0"/>
              <a:t>c. multisala</a:t>
            </a:r>
            <a:r>
              <a:rPr lang="it-IT" dirty="0"/>
              <a:t>; </a:t>
            </a:r>
            <a:r>
              <a:rPr lang="it-IT" i="1" dirty="0"/>
              <a:t>andare al c.</a:t>
            </a:r>
            <a:r>
              <a:rPr lang="it-IT" dirty="0"/>
              <a:t>). </a:t>
            </a:r>
            <a:r>
              <a:rPr lang="it-IT" b="1" dirty="0"/>
              <a:t>4.</a:t>
            </a:r>
            <a:r>
              <a:rPr lang="it-IT" dirty="0"/>
              <a:t> In senso figurato, infine, un cinema è un insieme di avventure, di peripezie (</a:t>
            </a:r>
            <a:r>
              <a:rPr lang="it-IT" i="1" dirty="0"/>
              <a:t>la mia vita è stata un c.</a:t>
            </a:r>
            <a:r>
              <a:rPr lang="it-IT" dirty="0"/>
              <a:t>), oppure anche una situazione bizzarra (</a:t>
            </a:r>
            <a:r>
              <a:rPr lang="it-IT" i="1" dirty="0"/>
              <a:t>questa casa è un vero c.</a:t>
            </a:r>
            <a:r>
              <a:rPr lang="it-IT" dirty="0"/>
              <a:t>).</a:t>
            </a:r>
          </a:p>
          <a:p>
            <a:pPr marL="342900" indent="-342900">
              <a:buAutoNum type="arabicPeriod"/>
            </a:pPr>
            <a:endParaRPr lang="it-IT" dirty="0"/>
          </a:p>
          <a:p>
            <a:pPr marL="342900" indent="-342900">
              <a:buAutoNum type="arabicPeriod"/>
            </a:pPr>
            <a:r>
              <a:rPr lang="it-IT" dirty="0"/>
              <a:t>Invenzione del cinema: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462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1B7F05E-8EDB-749A-9D86-8870CA65AA0E}"/>
              </a:ext>
            </a:extLst>
          </p:cNvPr>
          <p:cNvSpPr txBox="1"/>
          <p:nvPr/>
        </p:nvSpPr>
        <p:spPr>
          <a:xfrm>
            <a:off x="1308683" y="562062"/>
            <a:ext cx="90852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L’EMOZIONE DEL CINEMA:</a:t>
            </a:r>
          </a:p>
          <a:p>
            <a:endParaRPr lang="fr-FR" dirty="0"/>
          </a:p>
          <a:p>
            <a:r>
              <a:rPr lang="fr-FR" dirty="0"/>
              <a:t>IMMAGINI, </a:t>
            </a:r>
            <a:r>
              <a:rPr lang="fr-FR" dirty="0" err="1"/>
              <a:t>Raggruppamento</a:t>
            </a:r>
            <a:r>
              <a:rPr lang="fr-FR" dirty="0"/>
              <a:t> di </a:t>
            </a:r>
            <a:r>
              <a:rPr lang="fr-FR" dirty="0" err="1"/>
              <a:t>persone</a:t>
            </a:r>
            <a:r>
              <a:rPr lang="fr-FR" dirty="0"/>
              <a:t>, </a:t>
            </a:r>
            <a:r>
              <a:rPr lang="fr-FR" dirty="0" err="1"/>
              <a:t>emozioni</a:t>
            </a:r>
            <a:r>
              <a:rPr lang="fr-FR" dirty="0"/>
              <a:t>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u="sng" dirty="0"/>
              <a:t>Il festival </a:t>
            </a:r>
            <a:r>
              <a:rPr lang="fr-FR" u="sng" dirty="0" err="1"/>
              <a:t>del</a:t>
            </a:r>
            <a:r>
              <a:rPr lang="fr-FR" u="sng" dirty="0"/>
              <a:t> </a:t>
            </a:r>
            <a:r>
              <a:rPr lang="fr-FR" u="sng" dirty="0" err="1"/>
              <a:t>cinema</a:t>
            </a:r>
            <a:r>
              <a:rPr lang="fr-FR" u="sng" dirty="0"/>
              <a:t> </a:t>
            </a:r>
            <a:r>
              <a:rPr lang="fr-FR" u="sng" dirty="0" err="1"/>
              <a:t>ritrovato</a:t>
            </a:r>
            <a:r>
              <a:rPr lang="fr-FR" u="sng" dirty="0"/>
              <a:t> di </a:t>
            </a:r>
            <a:r>
              <a:rPr lang="fr-FR" u="sng" dirty="0" err="1"/>
              <a:t>Bologna</a:t>
            </a:r>
            <a:r>
              <a:rPr lang="fr-FR" u="sng" dirty="0"/>
              <a:t>:</a:t>
            </a:r>
          </a:p>
          <a:p>
            <a:endParaRPr lang="fr-FR" dirty="0"/>
          </a:p>
          <a:p>
            <a:r>
              <a:rPr lang="fr-FR" dirty="0">
                <a:hlinkClick r:id="rId2"/>
              </a:rPr>
              <a:t>https://www.youtube.com/watch?v=QZZ-VOAsMY4</a:t>
            </a:r>
            <a:endParaRPr lang="fr-FR" dirty="0"/>
          </a:p>
          <a:p>
            <a:r>
              <a:rPr lang="fr-FR" dirty="0" err="1"/>
              <a:t>Apertura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2017</a:t>
            </a:r>
          </a:p>
          <a:p>
            <a:endParaRPr lang="fr-FR" dirty="0"/>
          </a:p>
          <a:p>
            <a:r>
              <a:rPr lang="fr-FR" dirty="0" err="1"/>
              <a:t>Video</a:t>
            </a:r>
            <a:r>
              <a:rPr lang="fr-FR" dirty="0"/>
              <a:t> </a:t>
            </a:r>
            <a:r>
              <a:rPr lang="fr-FR" dirty="0" err="1"/>
              <a:t>cineteca</a:t>
            </a:r>
            <a:r>
              <a:rPr lang="fr-FR" dirty="0"/>
              <a:t> 2024:</a:t>
            </a:r>
          </a:p>
          <a:p>
            <a:endParaRPr lang="fr-FR" dirty="0"/>
          </a:p>
          <a:p>
            <a:r>
              <a:rPr lang="fr-FR" dirty="0"/>
              <a:t>https://www.youtube.com/watch?v=fMdA_VdWrOA</a:t>
            </a:r>
          </a:p>
          <a:p>
            <a:endParaRPr lang="fr-FR" dirty="0"/>
          </a:p>
          <a:p>
            <a:endParaRPr lang="fr-FR" b="1" dirty="0"/>
          </a:p>
          <a:p>
            <a:endParaRPr lang="fr-FR" b="1" dirty="0"/>
          </a:p>
          <a:p>
            <a:r>
              <a:rPr lang="fr-FR" b="1" dirty="0"/>
              <a:t>Ma il </a:t>
            </a:r>
            <a:r>
              <a:rPr lang="fr-FR" b="1" dirty="0" err="1"/>
              <a:t>cinema</a:t>
            </a:r>
            <a:r>
              <a:rPr lang="fr-FR" b="1" dirty="0"/>
              <a:t> è </a:t>
            </a:r>
            <a:r>
              <a:rPr lang="fr-FR" b="1" dirty="0" err="1"/>
              <a:t>fatto</a:t>
            </a:r>
            <a:r>
              <a:rPr lang="fr-FR" b="1" dirty="0"/>
              <a:t> anche di carta…</a:t>
            </a:r>
          </a:p>
        </p:txBody>
      </p:sp>
    </p:spTree>
    <p:extLst>
      <p:ext uri="{BB962C8B-B14F-4D97-AF65-F5344CB8AC3E}">
        <p14:creationId xmlns:p14="http://schemas.microsoft.com/office/powerpoint/2010/main" val="277807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E08872-F41F-BD0A-098B-78C9B5692A6B}"/>
              </a:ext>
            </a:extLst>
          </p:cNvPr>
          <p:cNvSpPr txBox="1"/>
          <p:nvPr/>
        </p:nvSpPr>
        <p:spPr>
          <a:xfrm>
            <a:off x="780176" y="503339"/>
            <a:ext cx="10427516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IL </a:t>
            </a:r>
            <a:r>
              <a:rPr lang="fr-FR" dirty="0" err="1"/>
              <a:t>cinema</a:t>
            </a:r>
            <a:r>
              <a:rPr lang="fr-FR" dirty="0"/>
              <a:t> è </a:t>
            </a:r>
            <a:r>
              <a:rPr lang="fr-FR" dirty="0" err="1"/>
              <a:t>fatto</a:t>
            </a:r>
            <a:r>
              <a:rPr lang="fr-FR" dirty="0"/>
              <a:t> anche di carta e non solo di </a:t>
            </a:r>
            <a:r>
              <a:rPr lang="fr-FR" dirty="0" err="1"/>
              <a:t>immagini</a:t>
            </a: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BIBLIOTECA DIGITALE LUIGI CHIARINI </a:t>
            </a:r>
          </a:p>
          <a:p>
            <a:r>
              <a:rPr lang="fr-FR" dirty="0" err="1"/>
              <a:t>Uno</a:t>
            </a:r>
            <a:r>
              <a:rPr lang="fr-FR" dirty="0"/>
              <a:t> </a:t>
            </a:r>
            <a:r>
              <a:rPr lang="fr-FR" dirty="0" err="1"/>
              <a:t>strumento</a:t>
            </a:r>
            <a:r>
              <a:rPr lang="fr-FR" dirty="0"/>
              <a:t> di </a:t>
            </a:r>
            <a:r>
              <a:rPr lang="fr-FR" dirty="0" err="1"/>
              <a:t>ricerca</a:t>
            </a:r>
            <a:r>
              <a:rPr lang="fr-FR" dirty="0"/>
              <a:t> per lo studio delle </a:t>
            </a:r>
            <a:r>
              <a:rPr lang="fr-FR" dirty="0" err="1"/>
              <a:t>riviste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hanno</a:t>
            </a:r>
            <a:r>
              <a:rPr lang="fr-FR" dirty="0"/>
              <a:t> animato il </a:t>
            </a:r>
            <a:r>
              <a:rPr lang="fr-FR" dirty="0" err="1"/>
              <a:t>dibattito</a:t>
            </a:r>
            <a:r>
              <a:rPr lang="fr-FR" dirty="0"/>
              <a:t> </a:t>
            </a:r>
            <a:r>
              <a:rPr lang="fr-FR" dirty="0" err="1"/>
              <a:t>critico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cinema</a:t>
            </a:r>
            <a:r>
              <a:rPr lang="fr-FR" dirty="0"/>
              <a:t> italiano.</a:t>
            </a:r>
          </a:p>
          <a:p>
            <a:endParaRPr lang="fr-FR" dirty="0"/>
          </a:p>
          <a:p>
            <a:r>
              <a:rPr lang="fr-FR" dirty="0"/>
              <a:t>Link:</a:t>
            </a:r>
          </a:p>
          <a:p>
            <a:r>
              <a:rPr lang="fr-FR" dirty="0">
                <a:hlinkClick r:id="rId2"/>
              </a:rPr>
              <a:t>https://www.fondazionecsc.it/biblioteca-digitale-biblioteca-luigi-chiarini/</a:t>
            </a:r>
            <a:endParaRPr lang="fr-FR" dirty="0"/>
          </a:p>
          <a:p>
            <a:endParaRPr lang="fr-FR" dirty="0"/>
          </a:p>
          <a:p>
            <a:r>
              <a:rPr lang="fr-FR" dirty="0"/>
              <a:t>FONDI DELLA CINETECA DI BOLOGNA</a:t>
            </a:r>
          </a:p>
          <a:p>
            <a:r>
              <a:rPr lang="fr-FR" dirty="0" err="1"/>
              <a:t>Archivi</a:t>
            </a:r>
            <a:r>
              <a:rPr lang="fr-FR" dirty="0"/>
              <a:t> </a:t>
            </a:r>
            <a:r>
              <a:rPr lang="fr-FR" dirty="0" err="1"/>
              <a:t>digitali</a:t>
            </a:r>
            <a:r>
              <a:rPr lang="fr-FR" dirty="0"/>
              <a:t>:</a:t>
            </a:r>
          </a:p>
          <a:p>
            <a:endParaRPr lang="fr-FR" dirty="0"/>
          </a:p>
          <a:p>
            <a:r>
              <a:rPr lang="fr-FR" dirty="0"/>
              <a:t>Link:</a:t>
            </a:r>
          </a:p>
          <a:p>
            <a:r>
              <a:rPr lang="fr-FR" dirty="0"/>
              <a:t> </a:t>
            </a:r>
            <a:r>
              <a:rPr lang="fr-FR" dirty="0">
                <a:hlinkClick r:id="rId3"/>
              </a:rPr>
              <a:t>https://cinetecadibologna.it/archivi/</a:t>
            </a:r>
            <a:endParaRPr lang="fr-FR" dirty="0"/>
          </a:p>
          <a:p>
            <a:endParaRPr lang="fr-FR" dirty="0"/>
          </a:p>
          <a:p>
            <a:r>
              <a:rPr lang="fr-FR" dirty="0"/>
              <a:t>ARCHIVIO MUSEO DEL CINEMA DI TORINO</a:t>
            </a:r>
          </a:p>
          <a:p>
            <a:endParaRPr lang="fr-FR" dirty="0"/>
          </a:p>
          <a:p>
            <a:r>
              <a:rPr lang="fr-FR" dirty="0">
                <a:hlinkClick r:id="rId4"/>
              </a:rPr>
              <a:t>https://www.museocinema.it/it/bibliomediateca-archivio-storico/archivio-storico</a:t>
            </a:r>
            <a:endParaRPr lang="fr-FR" dirty="0"/>
          </a:p>
          <a:p>
            <a:endParaRPr lang="fr-FR" dirty="0"/>
          </a:p>
          <a:p>
            <a:r>
              <a:rPr lang="fr-FR" dirty="0"/>
              <a:t>OPAC</a:t>
            </a:r>
          </a:p>
          <a:p>
            <a:r>
              <a:rPr lang="fr-FR" dirty="0"/>
              <a:t>CINEMATHEQUE </a:t>
            </a:r>
            <a:r>
              <a:rPr lang="fr-FR"/>
              <a:t>DE PARIS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163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B3ECC95-F21C-8B18-947A-64D58182A5D3}"/>
              </a:ext>
            </a:extLst>
          </p:cNvPr>
          <p:cNvSpPr txBox="1"/>
          <p:nvPr/>
        </p:nvSpPr>
        <p:spPr>
          <a:xfrm>
            <a:off x="1478604" y="1206230"/>
            <a:ext cx="100778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Marzo 1948, LUIGI CHIARINI: « Bianco e Nero », 1° </a:t>
            </a:r>
            <a:r>
              <a:rPr lang="fr-FR" dirty="0" err="1"/>
              <a:t>marzo</a:t>
            </a:r>
            <a:r>
              <a:rPr lang="fr-FR" dirty="0"/>
              <a:t> 1948: </a:t>
            </a:r>
            <a:r>
              <a:rPr lang="fr-FR" dirty="0" err="1"/>
              <a:t>scrive</a:t>
            </a:r>
            <a:r>
              <a:rPr lang="fr-FR" dirty="0"/>
              <a:t> di </a:t>
            </a:r>
            <a:r>
              <a:rPr lang="fr-FR" dirty="0" err="1"/>
              <a:t>quella</a:t>
            </a:r>
            <a:r>
              <a:rPr lang="fr-FR" dirty="0"/>
              <a:t> «  </a:t>
            </a:r>
            <a:r>
              <a:rPr lang="fr-FR" dirty="0" err="1"/>
              <a:t>che</a:t>
            </a:r>
            <a:r>
              <a:rPr lang="fr-FR" dirty="0"/>
              <a:t> è stata </a:t>
            </a:r>
            <a:r>
              <a:rPr lang="fr-FR" dirty="0" err="1"/>
              <a:t>definita</a:t>
            </a:r>
            <a:r>
              <a:rPr lang="fr-FR" dirty="0"/>
              <a:t> </a:t>
            </a:r>
            <a:r>
              <a:rPr lang="fr-FR" dirty="0" err="1"/>
              <a:t>dai</a:t>
            </a:r>
            <a:r>
              <a:rPr lang="fr-FR" dirty="0"/>
              <a:t> </a:t>
            </a:r>
            <a:r>
              <a:rPr lang="fr-FR" dirty="0" err="1"/>
              <a:t>critici</a:t>
            </a:r>
            <a:r>
              <a:rPr lang="fr-FR" dirty="0"/>
              <a:t> </a:t>
            </a:r>
            <a:r>
              <a:rPr lang="fr-FR" dirty="0" err="1"/>
              <a:t>esteri</a:t>
            </a:r>
            <a:r>
              <a:rPr lang="fr-FR" dirty="0"/>
              <a:t> la </a:t>
            </a:r>
            <a:r>
              <a:rPr lang="fr-FR" dirty="0" err="1"/>
              <a:t>scuola</a:t>
            </a:r>
            <a:r>
              <a:rPr lang="fr-FR" dirty="0"/>
              <a:t>  </a:t>
            </a:r>
            <a:r>
              <a:rPr lang="fr-FR" dirty="0" err="1"/>
              <a:t>neo-realistica</a:t>
            </a:r>
            <a:r>
              <a:rPr lang="fr-FR" dirty="0"/>
              <a:t> </a:t>
            </a:r>
            <a:r>
              <a:rPr lang="fr-FR" dirty="0" err="1"/>
              <a:t>italiana</a:t>
            </a:r>
            <a:r>
              <a:rPr lang="fr-FR" dirty="0"/>
              <a:t> ».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-</a:t>
            </a:r>
            <a:r>
              <a:rPr lang="fr-FR" dirty="0" err="1"/>
              <a:t>Ascendenza</a:t>
            </a:r>
            <a:r>
              <a:rPr lang="fr-FR" dirty="0"/>
              <a:t> </a:t>
            </a:r>
            <a:r>
              <a:rPr lang="fr-FR" dirty="0" err="1"/>
              <a:t>francese</a:t>
            </a:r>
            <a:r>
              <a:rPr lang="fr-FR" dirty="0"/>
              <a:t>: termine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riguarad</a:t>
            </a:r>
            <a:r>
              <a:rPr lang="fr-FR" dirty="0"/>
              <a:t> </a:t>
            </a:r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err="1"/>
              <a:t>autori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realismo</a:t>
            </a:r>
            <a:r>
              <a:rPr lang="fr-FR" dirty="0"/>
              <a:t> </a:t>
            </a:r>
            <a:r>
              <a:rPr lang="fr-FR" dirty="0" err="1"/>
              <a:t>poetico</a:t>
            </a:r>
            <a:r>
              <a:rPr lang="fr-FR" dirty="0"/>
              <a:t>: Jean Renoir e Jean Duvivier e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hanno</a:t>
            </a:r>
            <a:r>
              <a:rPr lang="fr-FR" dirty="0"/>
              <a:t> </a:t>
            </a:r>
            <a:r>
              <a:rPr lang="fr-FR" dirty="0" err="1"/>
              <a:t>applicato</a:t>
            </a:r>
            <a:r>
              <a:rPr lang="fr-FR" dirty="0"/>
              <a:t> il termine a </a:t>
            </a:r>
            <a:r>
              <a:rPr lang="fr-FR" dirty="0" err="1"/>
              <a:t>Ossessione</a:t>
            </a:r>
            <a:r>
              <a:rPr lang="fr-FR" dirty="0"/>
              <a:t> (1943), </a:t>
            </a:r>
            <a:r>
              <a:rPr lang="fr-FR" dirty="0" err="1"/>
              <a:t>indicando</a:t>
            </a:r>
            <a:r>
              <a:rPr lang="fr-FR" dirty="0"/>
              <a:t> prima di </a:t>
            </a:r>
            <a:r>
              <a:rPr lang="fr-FR" dirty="0" err="1"/>
              <a:t>tutto</a:t>
            </a:r>
            <a:r>
              <a:rPr lang="fr-FR" dirty="0"/>
              <a:t> la sua </a:t>
            </a:r>
            <a:r>
              <a:rPr lang="fr-FR" dirty="0" err="1"/>
              <a:t>filiazione</a:t>
            </a:r>
            <a:r>
              <a:rPr lang="fr-FR" dirty="0"/>
              <a:t> dalle </a:t>
            </a:r>
            <a:r>
              <a:rPr lang="fr-FR" dirty="0" err="1"/>
              <a:t>pratiche</a:t>
            </a:r>
            <a:r>
              <a:rPr lang="fr-FR" dirty="0"/>
              <a:t> </a:t>
            </a:r>
            <a:r>
              <a:rPr lang="fr-FR" dirty="0" err="1"/>
              <a:t>estetiche</a:t>
            </a:r>
            <a:r>
              <a:rPr lang="fr-FR" dirty="0"/>
              <a:t> di Renoir.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-</a:t>
            </a:r>
            <a:r>
              <a:rPr lang="fr-FR" dirty="0" err="1"/>
              <a:t>Teorici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cinema</a:t>
            </a:r>
            <a:r>
              <a:rPr lang="fr-FR" dirty="0"/>
              <a:t> </a:t>
            </a:r>
            <a:r>
              <a:rPr lang="fr-FR" dirty="0" err="1"/>
              <a:t>sovietico</a:t>
            </a:r>
            <a:endParaRPr lang="fr-FR" dirty="0"/>
          </a:p>
          <a:p>
            <a:endParaRPr lang="fr-FR" dirty="0"/>
          </a:p>
          <a:p>
            <a:r>
              <a:rPr lang="fr-FR" dirty="0"/>
              <a:t>-</a:t>
            </a:r>
            <a:r>
              <a:rPr lang="fr-FR" dirty="0" err="1"/>
              <a:t>Narratori</a:t>
            </a:r>
            <a:r>
              <a:rPr lang="fr-FR" dirty="0"/>
              <a:t> </a:t>
            </a:r>
            <a:r>
              <a:rPr lang="fr-FR" dirty="0" err="1"/>
              <a:t>italiani</a:t>
            </a:r>
            <a:r>
              <a:rPr lang="fr-FR" dirty="0"/>
              <a:t> </a:t>
            </a:r>
            <a:r>
              <a:rPr lang="fr-FR" dirty="0" err="1"/>
              <a:t>degli</a:t>
            </a:r>
            <a:r>
              <a:rPr lang="fr-FR" dirty="0"/>
              <a:t> </a:t>
            </a:r>
            <a:r>
              <a:rPr lang="fr-FR" dirty="0" err="1"/>
              <a:t>anni</a:t>
            </a:r>
            <a:r>
              <a:rPr lang="fr-FR" dirty="0"/>
              <a:t> ’30, come Alberto Moravia ‘</a:t>
            </a:r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err="1"/>
              <a:t>indifferenti</a:t>
            </a:r>
            <a:r>
              <a:rPr lang="fr-FR" dirty="0"/>
              <a:t>’</a:t>
            </a:r>
          </a:p>
          <a:p>
            <a:endParaRPr lang="fr-FR" dirty="0"/>
          </a:p>
          <a:p>
            <a:r>
              <a:rPr lang="fr-FR" dirty="0"/>
              <a:t>-Il </a:t>
            </a:r>
            <a:r>
              <a:rPr lang="fr-FR" dirty="0" err="1"/>
              <a:t>realismo</a:t>
            </a:r>
            <a:r>
              <a:rPr lang="fr-FR" dirty="0"/>
              <a:t> di Pavese e Vittorini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viene</a:t>
            </a:r>
            <a:r>
              <a:rPr lang="fr-FR" dirty="0"/>
              <a:t> </a:t>
            </a:r>
            <a:r>
              <a:rPr lang="fr-FR" dirty="0" err="1"/>
              <a:t>messo</a:t>
            </a:r>
            <a:r>
              <a:rPr lang="fr-FR" dirty="0"/>
              <a:t> in </a:t>
            </a:r>
            <a:r>
              <a:rPr lang="fr-FR" dirty="0" err="1"/>
              <a:t>relazione</a:t>
            </a:r>
            <a:r>
              <a:rPr lang="fr-FR" dirty="0"/>
              <a:t> col « </a:t>
            </a:r>
            <a:r>
              <a:rPr lang="fr-FR" dirty="0" err="1"/>
              <a:t>neorealismo</a:t>
            </a:r>
            <a:r>
              <a:rPr lang="fr-FR" dirty="0"/>
              <a:t> americano » a </a:t>
            </a:r>
            <a:r>
              <a:rPr lang="fr-FR" dirty="0" err="1"/>
              <a:t>partire</a:t>
            </a:r>
            <a:r>
              <a:rPr lang="fr-FR" dirty="0"/>
              <a:t> dal 1948.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4111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268A228-05F4-E789-B98A-AC0D8D0D6569}"/>
              </a:ext>
            </a:extLst>
          </p:cNvPr>
          <p:cNvSpPr txBox="1"/>
          <p:nvPr/>
        </p:nvSpPr>
        <p:spPr>
          <a:xfrm>
            <a:off x="1964987" y="982494"/>
            <a:ext cx="907590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Cesare Pavese (1950): in </a:t>
            </a:r>
            <a:r>
              <a:rPr lang="fr-FR" i="1" dirty="0" err="1"/>
              <a:t>Confessioni</a:t>
            </a:r>
            <a:r>
              <a:rPr lang="fr-FR" i="1" dirty="0"/>
              <a:t> di </a:t>
            </a:r>
            <a:r>
              <a:rPr lang="fr-FR" i="1" dirty="0" err="1"/>
              <a:t>scrittori</a:t>
            </a:r>
            <a:r>
              <a:rPr lang="fr-FR" i="1" dirty="0"/>
              <a:t>. </a:t>
            </a:r>
            <a:r>
              <a:rPr lang="fr-FR" i="1" dirty="0" err="1"/>
              <a:t>Interviste</a:t>
            </a:r>
            <a:r>
              <a:rPr lang="fr-FR" i="1" dirty="0"/>
              <a:t> con se </a:t>
            </a:r>
            <a:r>
              <a:rPr lang="fr-FR" i="1" dirty="0" err="1"/>
              <a:t>stessi</a:t>
            </a:r>
            <a:r>
              <a:rPr lang="fr-FR" i="1" dirty="0"/>
              <a:t>.</a:t>
            </a:r>
          </a:p>
          <a:p>
            <a:endParaRPr lang="fr-FR" dirty="0"/>
          </a:p>
          <a:p>
            <a:r>
              <a:rPr lang="fr-FR" dirty="0"/>
              <a:t>« </a:t>
            </a:r>
            <a:r>
              <a:rPr lang="it-IT" dirty="0"/>
              <a:t>Quando si parla di Hemingway, Faulkner, Cain, Lee Masters, </a:t>
            </a:r>
            <a:r>
              <a:rPr lang="it-IT" dirty="0" err="1"/>
              <a:t>Dos</a:t>
            </a:r>
            <a:r>
              <a:rPr lang="it-IT" dirty="0"/>
              <a:t> Passos, del vecchio </a:t>
            </a:r>
            <a:r>
              <a:rPr lang="it-IT" dirty="0" err="1"/>
              <a:t>Dreiser</a:t>
            </a:r>
            <a:r>
              <a:rPr lang="it-IT" dirty="0"/>
              <a:t> e del loro deprecato influsso su noi scrittori italiani - dichiara </a:t>
            </a:r>
            <a:r>
              <a:rPr lang="it-IT" dirty="0" err="1"/>
              <a:t>po</a:t>
            </a:r>
            <a:r>
              <a:rPr lang="it-IT" dirty="0"/>
              <a:t>- </a:t>
            </a:r>
            <a:r>
              <a:rPr lang="it-IT" dirty="0" err="1"/>
              <a:t>lemicamente</a:t>
            </a:r>
            <a:r>
              <a:rPr lang="it-IT" dirty="0"/>
              <a:t> Pavese nel giugno 1950-, presto o tardi si pronuncia la parola fatale e accusatrice: neorealismo. Ora, vorrei ricordare che questa parola ha soprattutto oggi un senso cinematografico, definisce dei film che, come Ossessione, Roma città aperta, Ladri di biciclette, hanno stupito il mondo - americani compresi e sono apparsi una rivelazione di stile che in sostanza nulla o ben poco deve all'esempio di quel cinematografo di Hollywood che pure dominava in Italia negli stessi anni in cui vi si diffondevano i narratori americani»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207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B0B036B-9BCD-3C68-4210-5A075F89277E}"/>
              </a:ext>
            </a:extLst>
          </p:cNvPr>
          <p:cNvSpPr txBox="1"/>
          <p:nvPr/>
        </p:nvSpPr>
        <p:spPr>
          <a:xfrm>
            <a:off x="1526796" y="780176"/>
            <a:ext cx="100919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Roberto Rossellini (1954) in Il </a:t>
            </a:r>
            <a:r>
              <a:rPr lang="fr-FR" dirty="0" err="1"/>
              <a:t>mio</a:t>
            </a:r>
            <a:r>
              <a:rPr lang="fr-FR" dirty="0"/>
              <a:t> </a:t>
            </a:r>
            <a:r>
              <a:rPr lang="fr-FR" dirty="0" err="1"/>
              <a:t>metodo</a:t>
            </a:r>
            <a:r>
              <a:rPr lang="fr-FR" dirty="0"/>
              <a:t>: </a:t>
            </a:r>
          </a:p>
          <a:p>
            <a:endParaRPr lang="fr-FR" dirty="0"/>
          </a:p>
          <a:p>
            <a:r>
              <a:rPr lang="fr-FR" dirty="0"/>
              <a:t>«</a:t>
            </a:r>
            <a:r>
              <a:rPr lang="it-IT" dirty="0"/>
              <a:t>Mi è stato detto, scritto e ripetuto in tutte le salse che ho scoperto una nuova forma espressiva: il neorealismo. E senz'altro vero, visto che su questo punto tutti i critici sono d'accordo e che non si ha mai ragione contro il parere di tutti. Ma faccio fatica a convincermene. Questo termine di neorealismo è nato con il successo di Roma città aperta. Successo a scoppio ritardato, come le bombe dello stesso nome!»</a:t>
            </a:r>
            <a:r>
              <a:rPr lang="fr-FR" dirty="0"/>
              <a:t>   </a:t>
            </a:r>
          </a:p>
          <a:p>
            <a:endParaRPr lang="fr-FR" dirty="0"/>
          </a:p>
          <a:p>
            <a:r>
              <a:rPr lang="fr-FR" dirty="0"/>
              <a:t>Luigi </a:t>
            </a:r>
            <a:r>
              <a:rPr lang="fr-FR" dirty="0" err="1"/>
              <a:t>Chiarini</a:t>
            </a:r>
            <a:r>
              <a:rPr lang="fr-FR" dirty="0"/>
              <a:t> (1955): « </a:t>
            </a:r>
            <a:r>
              <a:rPr lang="fr-FR" dirty="0" err="1"/>
              <a:t>Cinema</a:t>
            </a:r>
            <a:r>
              <a:rPr lang="fr-FR" dirty="0"/>
              <a:t> Nuovo », n° 55, </a:t>
            </a:r>
            <a:r>
              <a:rPr lang="fr-FR" dirty="0" err="1"/>
              <a:t>marzo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1955.</a:t>
            </a:r>
          </a:p>
          <a:p>
            <a:endParaRPr lang="fr-FR" dirty="0"/>
          </a:p>
          <a:p>
            <a:r>
              <a:rPr lang="it-IT" dirty="0"/>
              <a:t>«Neorealismo poteva anche essere una denominazione impropria; comunque con essa si volevano indicare quei film come Roma città aperta, Paisà, Sciuscià, Ladri di biciclette, Umberto D., per citare solo i più importanti che, con limiti, difetti e atteggiamenti diversi, avevano in comune uno spirito nuovo, nato dalla Resistenza, che si rivelava nell'illuminazione di una nuova forma, frutto di un approfondimento, quasi una conquista del linguaggio cinematografico».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RICOSTRUIRE IL FENOMENO VS VIOLENTE CONTRAPPOSIZIONI POLITICHE CHE LO DANNO PER AGONIZZANTE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7400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859</Words>
  <Application>Microsoft Office PowerPoint</Application>
  <PresentationFormat>Widescreen</PresentationFormat>
  <Paragraphs>77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Brigitta Loconte</dc:creator>
  <cp:lastModifiedBy>Brigitta Loconte</cp:lastModifiedBy>
  <cp:revision>1</cp:revision>
  <dcterms:created xsi:type="dcterms:W3CDTF">2024-09-23T19:42:55Z</dcterms:created>
  <dcterms:modified xsi:type="dcterms:W3CDTF">2024-09-23T19:45:03Z</dcterms:modified>
</cp:coreProperties>
</file>